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24384000" cy="13716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3223"/>
    <a:srgbClr val="AD514A"/>
    <a:srgbClr val="C10230"/>
    <a:srgbClr val="0D0D0D"/>
    <a:srgbClr val="D22518"/>
    <a:srgbClr val="FFFFFF"/>
    <a:srgbClr val="C42216"/>
    <a:srgbClr val="C22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6" d="100"/>
          <a:sy n="56"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A84729-42C0-442B-B028-BD69C72A31DC}"/>
              </a:ext>
            </a:extLst>
          </p:cNvPr>
          <p:cNvSpPr/>
          <p:nvPr userDrawn="1"/>
        </p:nvSpPr>
        <p:spPr>
          <a:xfrm>
            <a:off x="900113" y="12618720"/>
            <a:ext cx="3645408" cy="490728"/>
          </a:xfrm>
          <a:prstGeom prst="rect">
            <a:avLst/>
          </a:prstGeom>
          <a:noFill/>
        </p:spPr>
        <p:txBody>
          <a:bodyPr wrap="none" lIns="0" tIns="0" rIns="0" bIns="0">
            <a:noAutofit/>
          </a:bodyPr>
          <a:lstStyle/>
          <a:p>
            <a:pPr>
              <a:spcBef>
                <a:spcPct val="0"/>
              </a:spcBef>
              <a:spcAft>
                <a:spcPct val="0"/>
              </a:spcAft>
            </a:pPr>
            <a:r>
              <a:rPr lang="en-US" sz="1600" kern="0" dirty="0">
                <a:solidFill>
                  <a:srgbClr val="E63223"/>
                </a:solidFill>
                <a:latin typeface="Arial"/>
              </a:rPr>
              <a:t>Code of Conduct | Intersnack Group</a:t>
            </a:r>
          </a:p>
        </p:txBody>
      </p:sp>
      <p:sp>
        <p:nvSpPr>
          <p:cNvPr id="3" name="Rectangle 2">
            <a:extLst>
              <a:ext uri="{FF2B5EF4-FFF2-40B4-BE49-F238E27FC236}">
                <a16:creationId xmlns:a16="http://schemas.microsoft.com/office/drawing/2014/main" id="{6B7BFFE3-C22D-45C4-816D-FDC97268E941}"/>
              </a:ext>
            </a:extLst>
          </p:cNvPr>
          <p:cNvSpPr/>
          <p:nvPr userDrawn="1"/>
        </p:nvSpPr>
        <p:spPr>
          <a:xfrm>
            <a:off x="23369016" y="12618720"/>
            <a:ext cx="353568" cy="463296"/>
          </a:xfrm>
          <a:prstGeom prst="rect">
            <a:avLst/>
          </a:prstGeom>
          <a:noFill/>
        </p:spPr>
        <p:txBody>
          <a:bodyPr wrap="none" lIns="0" tIns="0" rIns="0" bIns="0">
            <a:noAutofit/>
          </a:bodyPr>
          <a:lstStyle/>
          <a:p>
            <a:pPr>
              <a:spcBef>
                <a:spcPct val="0"/>
              </a:spcBef>
              <a:spcAft>
                <a:spcPct val="0"/>
              </a:spcAft>
            </a:pPr>
            <a:fld id="{4B7696AE-9557-4A53-A0C0-05A8F905DF2A}" type="slidenum">
              <a:rPr lang="en-US" sz="1600" b="1" kern="0" smtClean="0">
                <a:solidFill>
                  <a:srgbClr val="E63223"/>
                </a:solidFill>
                <a:latin typeface="Arial"/>
              </a:rPr>
              <a:t>‹#›</a:t>
            </a:fld>
            <a:endParaRPr lang="en-US" sz="1600" b="1" kern="0" dirty="0">
              <a:solidFill>
                <a:srgbClr val="E63223"/>
              </a:solidFill>
              <a:latin typeface="Arial"/>
            </a:endParaRPr>
          </a:p>
        </p:txBody>
      </p:sp>
    </p:spTree>
    <p:extLst>
      <p:ext uri="{BB962C8B-B14F-4D97-AF65-F5344CB8AC3E}">
        <p14:creationId xmlns:p14="http://schemas.microsoft.com/office/powerpoint/2010/main" val="27532801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compliance@intersnackgroup.com" TargetMode="External"/><Relationship Id="rId2" Type="http://schemas.openxmlformats.org/officeDocument/2006/relationships/hyperlink" Target="http://www.bkms-system.com/intersnackgrou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compliance@intersnackgroup.com"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B2077CD8-4243-46D9-99DE-98A6D04F8C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3" name="Rectangle 2"/>
          <p:cNvSpPr/>
          <p:nvPr/>
        </p:nvSpPr>
        <p:spPr>
          <a:xfrm>
            <a:off x="19975291" y="1628125"/>
            <a:ext cx="3974592" cy="1115568"/>
          </a:xfrm>
          <a:prstGeom prst="rect">
            <a:avLst/>
          </a:prstGeom>
        </p:spPr>
        <p:txBody>
          <a:bodyPr lIns="0" tIns="0" rIns="0" bIns="0">
            <a:noAutofit/>
          </a:bodyPr>
          <a:lstStyle/>
          <a:p>
            <a:pPr marL="2057400" indent="-2057400" algn="l" rtl="0">
              <a:spcBef>
                <a:spcPct val="0"/>
              </a:spcBef>
              <a:spcAft>
                <a:spcPct val="0"/>
              </a:spcAft>
            </a:pPr>
            <a:r>
              <a:rPr lang="nl-nl" sz="6000" b="1" i="0" u="none" kern="0" baseline="0">
                <a:solidFill>
                  <a:srgbClr val="695C53"/>
                </a:solidFill>
                <a:latin typeface="Times New Roman" panose="02020603050405020304" pitchFamily="18" charset="0"/>
                <a:ea typeface="Times New Roman" panose="02020603050405020304" pitchFamily="18" charset="0"/>
                <a:cs typeface="Times New Roman" panose="02020603050405020304" pitchFamily="18" charset="0"/>
              </a:rPr>
              <a:t>Intersnack </a:t>
            </a:r>
            <a:r>
              <a:rPr lang="nl-nl" sz="2800" b="0" i="0" u="none" kern="0" baseline="0">
                <a:solidFill>
                  <a:srgbClr val="695C53"/>
                </a:solidFill>
                <a:latin typeface="Arial"/>
                <a:ea typeface="Arial"/>
                <a:cs typeface="Arial"/>
              </a:rPr>
              <a:t>Group</a:t>
            </a:r>
          </a:p>
        </p:txBody>
      </p:sp>
      <p:sp>
        <p:nvSpPr>
          <p:cNvPr id="4" name="Rectangle 3"/>
          <p:cNvSpPr/>
          <p:nvPr/>
        </p:nvSpPr>
        <p:spPr>
          <a:xfrm>
            <a:off x="2313432" y="4953000"/>
            <a:ext cx="9608274" cy="3429000"/>
          </a:xfrm>
          <a:prstGeom prst="rect">
            <a:avLst/>
          </a:prstGeom>
          <a:noFill/>
        </p:spPr>
        <p:txBody>
          <a:bodyPr lIns="0" tIns="0" rIns="0" bIns="0">
            <a:noAutofit/>
          </a:bodyPr>
          <a:lstStyle/>
          <a:p>
            <a:pPr algn="l" rtl="0">
              <a:spcBef>
                <a:spcPct val="0"/>
              </a:spcBef>
              <a:spcAft>
                <a:spcPct val="0"/>
              </a:spcAft>
            </a:pPr>
            <a:r>
              <a:rPr lang="nl-nl" sz="11800" b="0" i="1" u="none" kern="0" baseline="0" dirty="0">
                <a:solidFill>
                  <a:srgbClr val="FFFFFF"/>
                </a:solidFill>
                <a:latin typeface="Arial"/>
                <a:ea typeface="Arial"/>
                <a:cs typeface="Arial"/>
              </a:rPr>
              <a:t>Gedrags</a:t>
            </a:r>
            <a:r>
              <a:rPr lang="nl-nl" sz="11600" b="0" i="1" u="none" kern="0" baseline="0" dirty="0">
                <a:solidFill>
                  <a:srgbClr val="FFFFFF"/>
                </a:solidFill>
                <a:latin typeface="Arial"/>
                <a:ea typeface="Arial"/>
                <a:cs typeface="Arial"/>
              </a:rPr>
              <a:t>code</a:t>
            </a:r>
          </a:p>
        </p:txBody>
      </p:sp>
      <p:sp>
        <p:nvSpPr>
          <p:cNvPr id="5" name="Rectangle 4"/>
          <p:cNvSpPr/>
          <p:nvPr/>
        </p:nvSpPr>
        <p:spPr>
          <a:xfrm>
            <a:off x="2478024" y="10259568"/>
            <a:ext cx="4596384" cy="624840"/>
          </a:xfrm>
          <a:prstGeom prst="rect">
            <a:avLst/>
          </a:prstGeom>
          <a:noFill/>
        </p:spPr>
        <p:txBody>
          <a:bodyPr wrap="none" lIns="0" tIns="0" rIns="0" bIns="0">
            <a:noAutofit/>
          </a:bodyPr>
          <a:lstStyle/>
          <a:p>
            <a:pPr algn="l" rtl="0">
              <a:spcBef>
                <a:spcPct val="0"/>
              </a:spcBef>
              <a:spcAft>
                <a:spcPct val="0"/>
              </a:spcAft>
            </a:pPr>
            <a:r>
              <a:rPr lang="nl-nl" sz="3000" b="1" i="0" u="none" kern="0" baseline="0">
                <a:solidFill>
                  <a:srgbClr val="FFFFFF"/>
                </a:solidFill>
                <a:latin typeface="Arial"/>
                <a:ea typeface="Arial"/>
                <a:cs typeface="Arial"/>
              </a:rPr>
              <a:t>Status</a:t>
            </a:r>
            <a:r>
              <a:rPr lang="nl-nl" sz="3000" b="1" i="0" u="none" kern="0" baseline="0">
                <a:solidFill>
                  <a:srgbClr val="FFFFFF"/>
                </a:solidFill>
                <a:effectLst/>
                <a:latin typeface="Arial"/>
                <a:ea typeface="Arial"/>
                <a:cs typeface="Arial"/>
              </a:rPr>
              <a:t>:</a:t>
            </a:r>
            <a:r>
              <a:rPr lang="nl-nl" sz="3000" b="1" i="0" u="none" kern="0" baseline="0">
                <a:solidFill>
                  <a:srgbClr val="FFFFFF"/>
                </a:solidFill>
                <a:latin typeface="Arial"/>
                <a:ea typeface="Arial"/>
                <a:cs typeface="Arial"/>
              </a:rPr>
              <a:t> februari </a:t>
            </a:r>
            <a:r>
              <a:rPr lang="nl-nl" sz="3000" b="1" i="0" u="none" kern="0" baseline="0">
                <a:solidFill>
                  <a:srgbClr val="FFFFFF"/>
                </a:solidFill>
                <a:effectLst/>
                <a:latin typeface="Arial"/>
                <a:ea typeface="Arial"/>
                <a:cs typeface="Arial"/>
              </a:rPr>
              <a:t>2022</a:t>
            </a:r>
          </a:p>
        </p:txBody>
      </p:sp>
      <p:sp>
        <p:nvSpPr>
          <p:cNvPr id="15" name="object 4">
            <a:extLst>
              <a:ext uri="{FF2B5EF4-FFF2-40B4-BE49-F238E27FC236}">
                <a16:creationId xmlns:a16="http://schemas.microsoft.com/office/drawing/2014/main" id="{FBD5FE0D-35EF-466A-A8C7-0A6F225EAB0B}"/>
              </a:ext>
            </a:extLst>
          </p:cNvPr>
          <p:cNvSpPr/>
          <p:nvPr/>
        </p:nvSpPr>
        <p:spPr>
          <a:xfrm>
            <a:off x="22104984" y="900064"/>
            <a:ext cx="930316" cy="899511"/>
          </a:xfrm>
          <a:custGeom>
            <a:avLst/>
            <a:gdLst/>
            <a:ahLst/>
            <a:cxnLst/>
            <a:rect l="l" t="t" r="r" b="b"/>
            <a:pathLst>
              <a:path w="767080" h="741680">
                <a:moveTo>
                  <a:pt x="321541" y="0"/>
                </a:moveTo>
                <a:lnTo>
                  <a:pt x="266416" y="1930"/>
                </a:lnTo>
                <a:lnTo>
                  <a:pt x="213909" y="6383"/>
                </a:lnTo>
                <a:lnTo>
                  <a:pt x="165237" y="13416"/>
                </a:lnTo>
                <a:lnTo>
                  <a:pt x="121619" y="23085"/>
                </a:lnTo>
                <a:lnTo>
                  <a:pt x="84273" y="35447"/>
                </a:lnTo>
                <a:lnTo>
                  <a:pt x="33222" y="68566"/>
                </a:lnTo>
                <a:lnTo>
                  <a:pt x="14238" y="127369"/>
                </a:lnTo>
                <a:lnTo>
                  <a:pt x="8137" y="174370"/>
                </a:lnTo>
                <a:lnTo>
                  <a:pt x="3822" y="226778"/>
                </a:lnTo>
                <a:lnTo>
                  <a:pt x="3704" y="228204"/>
                </a:lnTo>
                <a:lnTo>
                  <a:pt x="923" y="286314"/>
                </a:lnTo>
                <a:lnTo>
                  <a:pt x="58" y="329048"/>
                </a:lnTo>
                <a:lnTo>
                  <a:pt x="0" y="410128"/>
                </a:lnTo>
                <a:lnTo>
                  <a:pt x="1073" y="445822"/>
                </a:lnTo>
                <a:lnTo>
                  <a:pt x="1149" y="448335"/>
                </a:lnTo>
                <a:lnTo>
                  <a:pt x="1269" y="452335"/>
                </a:lnTo>
                <a:lnTo>
                  <a:pt x="1333" y="454482"/>
                </a:lnTo>
                <a:lnTo>
                  <a:pt x="1405" y="456869"/>
                </a:lnTo>
                <a:lnTo>
                  <a:pt x="1488" y="459621"/>
                </a:lnTo>
                <a:lnTo>
                  <a:pt x="1584" y="462799"/>
                </a:lnTo>
                <a:lnTo>
                  <a:pt x="1661" y="465376"/>
                </a:lnTo>
                <a:lnTo>
                  <a:pt x="1757" y="468551"/>
                </a:lnTo>
                <a:lnTo>
                  <a:pt x="1822" y="470718"/>
                </a:lnTo>
                <a:lnTo>
                  <a:pt x="4638" y="519763"/>
                </a:lnTo>
                <a:lnTo>
                  <a:pt x="4711" y="521035"/>
                </a:lnTo>
                <a:lnTo>
                  <a:pt x="4791" y="522437"/>
                </a:lnTo>
                <a:lnTo>
                  <a:pt x="4867" y="523750"/>
                </a:lnTo>
                <a:lnTo>
                  <a:pt x="4983" y="525782"/>
                </a:lnTo>
                <a:lnTo>
                  <a:pt x="5102" y="527852"/>
                </a:lnTo>
                <a:lnTo>
                  <a:pt x="9799" y="579475"/>
                </a:lnTo>
                <a:lnTo>
                  <a:pt x="15871" y="623527"/>
                </a:lnTo>
                <a:lnTo>
                  <a:pt x="46551" y="696748"/>
                </a:lnTo>
                <a:lnTo>
                  <a:pt x="86410" y="722482"/>
                </a:lnTo>
                <a:lnTo>
                  <a:pt x="136249" y="736865"/>
                </a:lnTo>
                <a:lnTo>
                  <a:pt x="189466" y="741611"/>
                </a:lnTo>
                <a:lnTo>
                  <a:pt x="239460" y="738433"/>
                </a:lnTo>
                <a:lnTo>
                  <a:pt x="279629" y="729043"/>
                </a:lnTo>
                <a:lnTo>
                  <a:pt x="320241" y="681286"/>
                </a:lnTo>
                <a:lnTo>
                  <a:pt x="330649" y="633306"/>
                </a:lnTo>
                <a:lnTo>
                  <a:pt x="332381" y="593724"/>
                </a:lnTo>
                <a:lnTo>
                  <a:pt x="160119" y="593724"/>
                </a:lnTo>
                <a:lnTo>
                  <a:pt x="146006" y="592884"/>
                </a:lnTo>
                <a:lnTo>
                  <a:pt x="106298" y="580101"/>
                </a:lnTo>
                <a:lnTo>
                  <a:pt x="74595" y="546238"/>
                </a:lnTo>
                <a:lnTo>
                  <a:pt x="68251" y="523750"/>
                </a:lnTo>
                <a:lnTo>
                  <a:pt x="69357" y="499957"/>
                </a:lnTo>
                <a:lnTo>
                  <a:pt x="84848" y="468551"/>
                </a:lnTo>
                <a:lnTo>
                  <a:pt x="111467" y="446860"/>
                </a:lnTo>
                <a:lnTo>
                  <a:pt x="142926" y="433630"/>
                </a:lnTo>
                <a:lnTo>
                  <a:pt x="172935" y="427603"/>
                </a:lnTo>
                <a:lnTo>
                  <a:pt x="277215" y="427603"/>
                </a:lnTo>
                <a:lnTo>
                  <a:pt x="272988" y="423459"/>
                </a:lnTo>
                <a:lnTo>
                  <a:pt x="235056" y="371668"/>
                </a:lnTo>
                <a:lnTo>
                  <a:pt x="207968" y="319745"/>
                </a:lnTo>
                <a:lnTo>
                  <a:pt x="190251" y="270080"/>
                </a:lnTo>
                <a:lnTo>
                  <a:pt x="180437" y="225061"/>
                </a:lnTo>
                <a:lnTo>
                  <a:pt x="177054" y="187076"/>
                </a:lnTo>
                <a:lnTo>
                  <a:pt x="178631" y="158512"/>
                </a:lnTo>
                <a:lnTo>
                  <a:pt x="190883" y="112737"/>
                </a:lnTo>
                <a:lnTo>
                  <a:pt x="210222" y="80901"/>
                </a:lnTo>
                <a:lnTo>
                  <a:pt x="234957" y="63019"/>
                </a:lnTo>
                <a:lnTo>
                  <a:pt x="263398" y="59108"/>
                </a:lnTo>
                <a:lnTo>
                  <a:pt x="691793" y="59108"/>
                </a:lnTo>
                <a:lnTo>
                  <a:pt x="678376" y="52357"/>
                </a:lnTo>
                <a:lnTo>
                  <a:pt x="639038" y="38217"/>
                </a:lnTo>
                <a:lnTo>
                  <a:pt x="593790" y="26202"/>
                </a:lnTo>
                <a:lnTo>
                  <a:pt x="543851" y="16370"/>
                </a:lnTo>
                <a:lnTo>
                  <a:pt x="490438" y="8777"/>
                </a:lnTo>
                <a:lnTo>
                  <a:pt x="434770" y="3480"/>
                </a:lnTo>
                <a:lnTo>
                  <a:pt x="378065" y="535"/>
                </a:lnTo>
                <a:lnTo>
                  <a:pt x="321541" y="0"/>
                </a:lnTo>
                <a:close/>
              </a:path>
              <a:path w="767080" h="741680">
                <a:moveTo>
                  <a:pt x="428173" y="544709"/>
                </a:moveTo>
                <a:lnTo>
                  <a:pt x="424948" y="545547"/>
                </a:lnTo>
                <a:lnTo>
                  <a:pt x="424312" y="547219"/>
                </a:lnTo>
                <a:lnTo>
                  <a:pt x="415312" y="590348"/>
                </a:lnTo>
                <a:lnTo>
                  <a:pt x="415038" y="591747"/>
                </a:lnTo>
                <a:lnTo>
                  <a:pt x="419023" y="643498"/>
                </a:lnTo>
                <a:lnTo>
                  <a:pt x="434253" y="689964"/>
                </a:lnTo>
                <a:lnTo>
                  <a:pt x="458696" y="718432"/>
                </a:lnTo>
                <a:lnTo>
                  <a:pt x="491890" y="729623"/>
                </a:lnTo>
                <a:lnTo>
                  <a:pt x="536148" y="734975"/>
                </a:lnTo>
                <a:lnTo>
                  <a:pt x="586215" y="733980"/>
                </a:lnTo>
                <a:lnTo>
                  <a:pt x="636838" y="726133"/>
                </a:lnTo>
                <a:lnTo>
                  <a:pt x="682761" y="710927"/>
                </a:lnTo>
                <a:lnTo>
                  <a:pt x="718731" y="687855"/>
                </a:lnTo>
                <a:lnTo>
                  <a:pt x="747699" y="622055"/>
                </a:lnTo>
                <a:lnTo>
                  <a:pt x="750041" y="606418"/>
                </a:lnTo>
                <a:lnTo>
                  <a:pt x="570591" y="606418"/>
                </a:lnTo>
                <a:lnTo>
                  <a:pt x="530407" y="605616"/>
                </a:lnTo>
                <a:lnTo>
                  <a:pt x="483179" y="586963"/>
                </a:lnTo>
                <a:lnTo>
                  <a:pt x="430048" y="546238"/>
                </a:lnTo>
                <a:lnTo>
                  <a:pt x="428173" y="544709"/>
                </a:lnTo>
                <a:close/>
              </a:path>
              <a:path w="767080" h="741680">
                <a:moveTo>
                  <a:pt x="762694" y="480574"/>
                </a:moveTo>
                <a:lnTo>
                  <a:pt x="564832" y="480574"/>
                </a:lnTo>
                <a:lnTo>
                  <a:pt x="612990" y="488367"/>
                </a:lnTo>
                <a:lnTo>
                  <a:pt x="638104" y="515527"/>
                </a:lnTo>
                <a:lnTo>
                  <a:pt x="638004" y="520166"/>
                </a:lnTo>
                <a:lnTo>
                  <a:pt x="637882" y="525782"/>
                </a:lnTo>
                <a:lnTo>
                  <a:pt x="637781" y="530440"/>
                </a:lnTo>
                <a:lnTo>
                  <a:pt x="637681" y="535013"/>
                </a:lnTo>
                <a:lnTo>
                  <a:pt x="637561" y="540547"/>
                </a:lnTo>
                <a:lnTo>
                  <a:pt x="637488" y="543923"/>
                </a:lnTo>
                <a:lnTo>
                  <a:pt x="625271" y="571350"/>
                </a:lnTo>
                <a:lnTo>
                  <a:pt x="602592" y="593589"/>
                </a:lnTo>
                <a:lnTo>
                  <a:pt x="570591" y="606418"/>
                </a:lnTo>
                <a:lnTo>
                  <a:pt x="750041" y="606418"/>
                </a:lnTo>
                <a:lnTo>
                  <a:pt x="754515" y="576549"/>
                </a:lnTo>
                <a:lnTo>
                  <a:pt x="759797" y="523750"/>
                </a:lnTo>
                <a:lnTo>
                  <a:pt x="759924" y="522437"/>
                </a:lnTo>
                <a:lnTo>
                  <a:pt x="762694" y="480574"/>
                </a:lnTo>
                <a:close/>
              </a:path>
              <a:path w="767080" h="741680">
                <a:moveTo>
                  <a:pt x="323266" y="541160"/>
                </a:moveTo>
                <a:lnTo>
                  <a:pt x="320051" y="542689"/>
                </a:lnTo>
                <a:lnTo>
                  <a:pt x="268940" y="568655"/>
                </a:lnTo>
                <a:lnTo>
                  <a:pt x="223256" y="584199"/>
                </a:lnTo>
                <a:lnTo>
                  <a:pt x="185986" y="591747"/>
                </a:lnTo>
                <a:lnTo>
                  <a:pt x="160119" y="593724"/>
                </a:lnTo>
                <a:lnTo>
                  <a:pt x="332381" y="593724"/>
                </a:lnTo>
                <a:lnTo>
                  <a:pt x="332676" y="586963"/>
                </a:lnTo>
                <a:lnTo>
                  <a:pt x="332797" y="584199"/>
                </a:lnTo>
                <a:lnTo>
                  <a:pt x="332836" y="583304"/>
                </a:lnTo>
                <a:lnTo>
                  <a:pt x="325154" y="543923"/>
                </a:lnTo>
                <a:lnTo>
                  <a:pt x="325046" y="543369"/>
                </a:lnTo>
                <a:lnTo>
                  <a:pt x="324306" y="542689"/>
                </a:lnTo>
                <a:lnTo>
                  <a:pt x="323266" y="541160"/>
                </a:lnTo>
                <a:close/>
              </a:path>
              <a:path w="767080" h="741680">
                <a:moveTo>
                  <a:pt x="511901" y="515145"/>
                </a:moveTo>
                <a:lnTo>
                  <a:pt x="466240" y="520166"/>
                </a:lnTo>
                <a:lnTo>
                  <a:pt x="465502" y="520166"/>
                </a:lnTo>
                <a:lnTo>
                  <a:pt x="464424" y="521035"/>
                </a:lnTo>
                <a:lnTo>
                  <a:pt x="464329" y="522595"/>
                </a:lnTo>
                <a:lnTo>
                  <a:pt x="464476" y="522888"/>
                </a:lnTo>
                <a:lnTo>
                  <a:pt x="464591" y="523171"/>
                </a:lnTo>
                <a:lnTo>
                  <a:pt x="502389" y="557370"/>
                </a:lnTo>
                <a:lnTo>
                  <a:pt x="540006" y="566776"/>
                </a:lnTo>
                <a:lnTo>
                  <a:pt x="569423" y="557370"/>
                </a:lnTo>
                <a:lnTo>
                  <a:pt x="572465" y="552458"/>
                </a:lnTo>
                <a:lnTo>
                  <a:pt x="582996" y="535013"/>
                </a:lnTo>
                <a:lnTo>
                  <a:pt x="574746" y="522595"/>
                </a:lnTo>
                <a:lnTo>
                  <a:pt x="574641" y="522437"/>
                </a:lnTo>
                <a:lnTo>
                  <a:pt x="549394" y="515869"/>
                </a:lnTo>
                <a:lnTo>
                  <a:pt x="511901" y="515145"/>
                </a:lnTo>
                <a:close/>
              </a:path>
              <a:path w="767080" h="741680">
                <a:moveTo>
                  <a:pt x="203121" y="473250"/>
                </a:moveTo>
                <a:lnTo>
                  <a:pt x="194178" y="473250"/>
                </a:lnTo>
                <a:lnTo>
                  <a:pt x="185086" y="474084"/>
                </a:lnTo>
                <a:lnTo>
                  <a:pt x="174728" y="476314"/>
                </a:lnTo>
                <a:lnTo>
                  <a:pt x="174911" y="476314"/>
                </a:lnTo>
                <a:lnTo>
                  <a:pt x="165469" y="479554"/>
                </a:lnTo>
                <a:lnTo>
                  <a:pt x="136140" y="507747"/>
                </a:lnTo>
                <a:lnTo>
                  <a:pt x="135342" y="513743"/>
                </a:lnTo>
                <a:lnTo>
                  <a:pt x="135924" y="519763"/>
                </a:lnTo>
                <a:lnTo>
                  <a:pt x="177064" y="551340"/>
                </a:lnTo>
                <a:lnTo>
                  <a:pt x="193270" y="552458"/>
                </a:lnTo>
                <a:lnTo>
                  <a:pt x="197678" y="552322"/>
                </a:lnTo>
                <a:lnTo>
                  <a:pt x="235906" y="542215"/>
                </a:lnTo>
                <a:lnTo>
                  <a:pt x="285328" y="519763"/>
                </a:lnTo>
                <a:lnTo>
                  <a:pt x="299832" y="510522"/>
                </a:lnTo>
                <a:lnTo>
                  <a:pt x="296753" y="508868"/>
                </a:lnTo>
                <a:lnTo>
                  <a:pt x="281540" y="499619"/>
                </a:lnTo>
                <a:lnTo>
                  <a:pt x="246087" y="483088"/>
                </a:lnTo>
                <a:lnTo>
                  <a:pt x="211782" y="474084"/>
                </a:lnTo>
                <a:lnTo>
                  <a:pt x="212050" y="474084"/>
                </a:lnTo>
                <a:lnTo>
                  <a:pt x="203121" y="473250"/>
                </a:lnTo>
                <a:close/>
              </a:path>
              <a:path w="767080" h="741680">
                <a:moveTo>
                  <a:pt x="763679" y="206043"/>
                </a:moveTo>
                <a:lnTo>
                  <a:pt x="616848" y="206043"/>
                </a:lnTo>
                <a:lnTo>
                  <a:pt x="651407" y="208745"/>
                </a:lnTo>
                <a:lnTo>
                  <a:pt x="674778" y="226778"/>
                </a:lnTo>
                <a:lnTo>
                  <a:pt x="671370" y="316863"/>
                </a:lnTo>
                <a:lnTo>
                  <a:pt x="641323" y="369667"/>
                </a:lnTo>
                <a:lnTo>
                  <a:pt x="612761" y="400196"/>
                </a:lnTo>
                <a:lnTo>
                  <a:pt x="573139" y="430839"/>
                </a:lnTo>
                <a:lnTo>
                  <a:pt x="520931" y="459621"/>
                </a:lnTo>
                <a:lnTo>
                  <a:pt x="454612" y="484565"/>
                </a:lnTo>
                <a:lnTo>
                  <a:pt x="449576" y="486083"/>
                </a:lnTo>
                <a:lnTo>
                  <a:pt x="451178" y="490544"/>
                </a:lnTo>
                <a:lnTo>
                  <a:pt x="453042" y="494858"/>
                </a:lnTo>
                <a:lnTo>
                  <a:pt x="458518" y="492784"/>
                </a:lnTo>
                <a:lnTo>
                  <a:pt x="466539" y="491287"/>
                </a:lnTo>
                <a:lnTo>
                  <a:pt x="510418" y="484197"/>
                </a:lnTo>
                <a:lnTo>
                  <a:pt x="564832" y="480574"/>
                </a:lnTo>
                <a:lnTo>
                  <a:pt x="762694" y="480574"/>
                </a:lnTo>
                <a:lnTo>
                  <a:pt x="763871" y="462799"/>
                </a:lnTo>
                <a:lnTo>
                  <a:pt x="766262" y="402225"/>
                </a:lnTo>
                <a:lnTo>
                  <a:pt x="766353" y="399908"/>
                </a:lnTo>
                <a:lnTo>
                  <a:pt x="767029" y="356314"/>
                </a:lnTo>
                <a:lnTo>
                  <a:pt x="766978" y="296675"/>
                </a:lnTo>
                <a:lnTo>
                  <a:pt x="766857" y="283190"/>
                </a:lnTo>
                <a:lnTo>
                  <a:pt x="766788" y="275477"/>
                </a:lnTo>
                <a:lnTo>
                  <a:pt x="764684" y="219291"/>
                </a:lnTo>
                <a:lnTo>
                  <a:pt x="763679" y="206043"/>
                </a:lnTo>
                <a:close/>
              </a:path>
              <a:path w="767080" h="741680">
                <a:moveTo>
                  <a:pt x="277215" y="427603"/>
                </a:moveTo>
                <a:lnTo>
                  <a:pt x="172935" y="427603"/>
                </a:lnTo>
                <a:lnTo>
                  <a:pt x="224523" y="430839"/>
                </a:lnTo>
                <a:lnTo>
                  <a:pt x="267185" y="446300"/>
                </a:lnTo>
                <a:lnTo>
                  <a:pt x="298650" y="465376"/>
                </a:lnTo>
                <a:lnTo>
                  <a:pt x="316554" y="479423"/>
                </a:lnTo>
                <a:lnTo>
                  <a:pt x="321203" y="483350"/>
                </a:lnTo>
                <a:lnTo>
                  <a:pt x="326899" y="476314"/>
                </a:lnTo>
                <a:lnTo>
                  <a:pt x="277215" y="427603"/>
                </a:lnTo>
                <a:close/>
              </a:path>
              <a:path w="767080" h="741680">
                <a:moveTo>
                  <a:pt x="691793" y="59108"/>
                </a:moveTo>
                <a:lnTo>
                  <a:pt x="263398" y="59108"/>
                </a:lnTo>
                <a:lnTo>
                  <a:pt x="293854" y="69187"/>
                </a:lnTo>
                <a:lnTo>
                  <a:pt x="324635" y="93273"/>
                </a:lnTo>
                <a:lnTo>
                  <a:pt x="350953" y="127369"/>
                </a:lnTo>
                <a:lnTo>
                  <a:pt x="375351" y="171118"/>
                </a:lnTo>
                <a:lnTo>
                  <a:pt x="391791" y="214063"/>
                </a:lnTo>
                <a:lnTo>
                  <a:pt x="403067" y="259431"/>
                </a:lnTo>
                <a:lnTo>
                  <a:pt x="408794" y="305767"/>
                </a:lnTo>
                <a:lnTo>
                  <a:pt x="408919" y="354298"/>
                </a:lnTo>
                <a:lnTo>
                  <a:pt x="402890" y="402225"/>
                </a:lnTo>
                <a:lnTo>
                  <a:pt x="390489" y="449435"/>
                </a:lnTo>
                <a:lnTo>
                  <a:pt x="388782" y="454482"/>
                </a:lnTo>
                <a:lnTo>
                  <a:pt x="398415" y="456869"/>
                </a:lnTo>
                <a:lnTo>
                  <a:pt x="426531" y="383914"/>
                </a:lnTo>
                <a:lnTo>
                  <a:pt x="454731" y="329048"/>
                </a:lnTo>
                <a:lnTo>
                  <a:pt x="484177" y="286314"/>
                </a:lnTo>
                <a:lnTo>
                  <a:pt x="514394" y="254288"/>
                </a:lnTo>
                <a:lnTo>
                  <a:pt x="575247" y="216667"/>
                </a:lnTo>
                <a:lnTo>
                  <a:pt x="616848" y="206043"/>
                </a:lnTo>
                <a:lnTo>
                  <a:pt x="763679" y="206043"/>
                </a:lnTo>
                <a:lnTo>
                  <a:pt x="761101" y="172088"/>
                </a:lnTo>
                <a:lnTo>
                  <a:pt x="755693" y="132357"/>
                </a:lnTo>
                <a:lnTo>
                  <a:pt x="734450" y="86787"/>
                </a:lnTo>
                <a:lnTo>
                  <a:pt x="710586" y="68566"/>
                </a:lnTo>
                <a:lnTo>
                  <a:pt x="691793" y="59108"/>
                </a:lnTo>
                <a:close/>
              </a:path>
              <a:path w="767080" h="741680">
                <a:moveTo>
                  <a:pt x="614271" y="266981"/>
                </a:moveTo>
                <a:lnTo>
                  <a:pt x="571813" y="281775"/>
                </a:lnTo>
                <a:lnTo>
                  <a:pt x="510989" y="341048"/>
                </a:lnTo>
                <a:lnTo>
                  <a:pt x="478967" y="387704"/>
                </a:lnTo>
                <a:lnTo>
                  <a:pt x="448822" y="445822"/>
                </a:lnTo>
                <a:lnTo>
                  <a:pt x="447692" y="448335"/>
                </a:lnTo>
                <a:lnTo>
                  <a:pt x="449764" y="448335"/>
                </a:lnTo>
                <a:lnTo>
                  <a:pt x="494762" y="422134"/>
                </a:lnTo>
                <a:lnTo>
                  <a:pt x="538226" y="390363"/>
                </a:lnTo>
                <a:lnTo>
                  <a:pt x="577215" y="356314"/>
                </a:lnTo>
                <a:lnTo>
                  <a:pt x="607614" y="323810"/>
                </a:lnTo>
                <a:lnTo>
                  <a:pt x="628119" y="273737"/>
                </a:lnTo>
                <a:lnTo>
                  <a:pt x="614271" y="266981"/>
                </a:lnTo>
                <a:close/>
              </a:path>
              <a:path w="767080" h="741680">
                <a:moveTo>
                  <a:pt x="256634" y="131488"/>
                </a:moveTo>
                <a:lnTo>
                  <a:pt x="239243" y="144182"/>
                </a:lnTo>
                <a:lnTo>
                  <a:pt x="230603" y="172088"/>
                </a:lnTo>
                <a:lnTo>
                  <a:pt x="229363" y="202762"/>
                </a:lnTo>
                <a:lnTo>
                  <a:pt x="235128" y="240514"/>
                </a:lnTo>
                <a:lnTo>
                  <a:pt x="248166" y="283190"/>
                </a:lnTo>
                <a:lnTo>
                  <a:pt x="269685" y="330205"/>
                </a:lnTo>
                <a:lnTo>
                  <a:pt x="300895" y="380971"/>
                </a:lnTo>
                <a:lnTo>
                  <a:pt x="343003" y="434901"/>
                </a:lnTo>
                <a:lnTo>
                  <a:pt x="343841" y="435310"/>
                </a:lnTo>
                <a:lnTo>
                  <a:pt x="345087" y="435310"/>
                </a:lnTo>
                <a:lnTo>
                  <a:pt x="345640" y="434901"/>
                </a:lnTo>
                <a:lnTo>
                  <a:pt x="346071" y="434200"/>
                </a:lnTo>
                <a:lnTo>
                  <a:pt x="350585" y="369667"/>
                </a:lnTo>
                <a:lnTo>
                  <a:pt x="350661" y="368570"/>
                </a:lnTo>
                <a:lnTo>
                  <a:pt x="347021" y="308128"/>
                </a:lnTo>
                <a:lnTo>
                  <a:pt x="336849" y="254288"/>
                </a:lnTo>
                <a:lnTo>
                  <a:pt x="321939" y="208745"/>
                </a:lnTo>
                <a:lnTo>
                  <a:pt x="303729" y="172088"/>
                </a:lnTo>
                <a:lnTo>
                  <a:pt x="256634" y="131488"/>
                </a:lnTo>
                <a:close/>
              </a:path>
            </a:pathLst>
          </a:custGeom>
          <a:solidFill>
            <a:srgbClr val="E63223"/>
          </a:solidFill>
        </p:spPr>
        <p:txBody>
          <a:bodyPr wrap="square" lIns="0" tIns="0" rIns="0" bIns="0" rtlCol="0"/>
          <a:lstStyle/>
          <a:p>
            <a:endParaRP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7086600" y="2865120"/>
            <a:ext cx="7537704" cy="8299704"/>
          </a:xfrm>
          <a:prstGeom prst="rect">
            <a:avLst/>
          </a:prstGeom>
        </p:spPr>
        <p:txBody>
          <a:bodyPr lIns="0" tIns="0" rIns="0" bIns="0">
            <a:noAutofit/>
          </a:bodyPr>
          <a:lstStyle/>
          <a:p>
            <a:pPr algn="l" rtl="0">
              <a:spcBef>
                <a:spcPct val="0"/>
              </a:spcBef>
              <a:spcAft>
                <a:spcPts val="3000"/>
              </a:spcAft>
            </a:pPr>
            <a:r>
              <a:rPr lang="nl-nl" sz="2300" b="0" i="0" u="none" kern="0" baseline="0" dirty="0">
                <a:latin typeface="Arial"/>
                <a:ea typeface="Arial"/>
                <a:cs typeface="Arial"/>
              </a:rPr>
              <a:t>Intersnack Group kijkt terug op een geweldige staat van dienst in merk- en niet-merkactiviteiten waar we allemaal trots op kunnen zijn</a:t>
            </a:r>
            <a:r>
              <a:rPr lang="nl-nl" sz="2300" b="0" i="0" u="none" kern="0" baseline="0" dirty="0">
                <a:effectLst/>
                <a:latin typeface="Arial"/>
                <a:ea typeface="Arial"/>
                <a:cs typeface="Arial"/>
              </a:rPr>
              <a:t>.</a:t>
            </a:r>
          </a:p>
          <a:p>
            <a:pPr algn="l" rtl="0">
              <a:spcBef>
                <a:spcPct val="0"/>
              </a:spcBef>
              <a:spcAft>
                <a:spcPts val="3000"/>
              </a:spcAft>
            </a:pPr>
            <a:r>
              <a:rPr lang="nl-nl" sz="2300" b="0" i="0" u="none" kern="0" baseline="0" dirty="0">
                <a:latin typeface="Arial"/>
                <a:ea typeface="Arial"/>
                <a:cs typeface="Arial"/>
              </a:rPr>
              <a:t>Ons succes is gebaseerd op onze sterke toewijding aan onze kernwaarden</a:t>
            </a:r>
            <a:r>
              <a:rPr lang="nl-nl" sz="2300" b="0" i="0" u="none" kern="0" baseline="0" dirty="0">
                <a:effectLst/>
                <a:latin typeface="Arial"/>
                <a:ea typeface="Arial"/>
                <a:cs typeface="Arial"/>
              </a:rPr>
              <a:t>,</a:t>
            </a:r>
            <a:r>
              <a:rPr lang="nl-nl" sz="2300" b="0" i="0" u="none" kern="0" baseline="0" dirty="0">
                <a:latin typeface="Arial"/>
                <a:ea typeface="Arial"/>
                <a:cs typeface="Arial"/>
              </a:rPr>
              <a:t> op handelen met integriteit en vertrouwen</a:t>
            </a:r>
            <a:r>
              <a:rPr lang="nl-nl" sz="2300" b="0" i="0" u="none" kern="0" baseline="0" dirty="0">
                <a:effectLst/>
                <a:latin typeface="Arial"/>
                <a:ea typeface="Arial"/>
                <a:cs typeface="Arial"/>
              </a:rPr>
              <a:t>,</a:t>
            </a:r>
            <a:r>
              <a:rPr lang="nl-nl" sz="2300" b="0" i="0" u="none" kern="0" baseline="0" dirty="0">
                <a:latin typeface="Arial"/>
                <a:ea typeface="Arial"/>
                <a:cs typeface="Arial"/>
              </a:rPr>
              <a:t> en heeft geleid tot een sterke reputatie in de markten waarin we actief zijn</a:t>
            </a:r>
            <a:r>
              <a:rPr lang="nl-nl" sz="2300" b="0" i="0" u="none" kern="0" baseline="0" dirty="0">
                <a:effectLst/>
                <a:latin typeface="Arial"/>
                <a:ea typeface="Arial"/>
                <a:cs typeface="Arial"/>
              </a:rPr>
              <a:t>.</a:t>
            </a:r>
            <a:r>
              <a:rPr lang="nl-nl" sz="2300" b="0" i="0" u="none" kern="0" baseline="0" dirty="0">
                <a:latin typeface="Arial"/>
                <a:ea typeface="Arial"/>
                <a:cs typeface="Arial"/>
              </a:rPr>
              <a:t> Het opbouwen van een positieve reputatie duurt vele jaren, maar een opgebouwde reputatie kan van de ene op de andere dag teniet worden gedaan door gebrek aan normen en individueel wangedrag</a:t>
            </a:r>
            <a:r>
              <a:rPr lang="nl-nl" sz="2300" b="0" i="0" u="none" kern="0" baseline="0" dirty="0">
                <a:effectLst/>
                <a:latin typeface="Arial"/>
                <a:ea typeface="Arial"/>
                <a:cs typeface="Arial"/>
              </a:rPr>
              <a:t>.</a:t>
            </a:r>
            <a:r>
              <a:rPr lang="nl-nl" sz="2300" b="0" i="0" u="none" kern="0" baseline="0" dirty="0">
                <a:latin typeface="Arial"/>
                <a:ea typeface="Arial"/>
                <a:cs typeface="Arial"/>
              </a:rPr>
              <a:t> Als Raad van Bestuur zetten wij ons daarom in om ervoor te zorgen dat toonaangevende praktijken van goed ondernemerschap worden nageleefd binnen de hele Intersnack Group</a:t>
            </a:r>
            <a:r>
              <a:rPr lang="nl-nl" sz="2300" b="0" i="0" u="none" kern="0" baseline="0" dirty="0">
                <a:effectLst/>
                <a:latin typeface="Arial"/>
                <a:ea typeface="Arial"/>
                <a:cs typeface="Arial"/>
              </a:rPr>
              <a:t>.</a:t>
            </a:r>
          </a:p>
          <a:p>
            <a:pPr algn="l" rtl="0">
              <a:spcBef>
                <a:spcPct val="0"/>
              </a:spcBef>
              <a:spcAft>
                <a:spcPts val="3000"/>
              </a:spcAft>
            </a:pPr>
            <a:r>
              <a:rPr lang="nl-nl" sz="2300" b="0" i="0" u="none" kern="0" baseline="0" dirty="0">
                <a:latin typeface="Arial"/>
                <a:ea typeface="Arial"/>
                <a:cs typeface="Arial"/>
              </a:rPr>
              <a:t>Deze Gedragscode is bedoeld als basisleidraad voor ons dagelijks werk en moet worden gezien als een aanvulling op onze kernwaarden</a:t>
            </a:r>
            <a:r>
              <a:rPr lang="nl-nl" sz="2300" b="0" i="0" u="none" kern="0" baseline="0" dirty="0">
                <a:effectLst/>
                <a:latin typeface="Arial"/>
                <a:ea typeface="Arial"/>
                <a:cs typeface="Arial"/>
              </a:rPr>
              <a:t>.</a:t>
            </a:r>
            <a:r>
              <a:rPr lang="nl-nl" sz="2300" b="0" i="0" u="none" kern="0" baseline="0" dirty="0">
                <a:latin typeface="Arial"/>
                <a:ea typeface="Arial"/>
                <a:cs typeface="Arial"/>
              </a:rPr>
              <a:t> Ons begrip van ethisch</a:t>
            </a:r>
            <a:r>
              <a:rPr lang="nl-nl" sz="2300" b="0" i="0" u="none" kern="0" baseline="0" dirty="0">
                <a:effectLst/>
                <a:latin typeface="Arial"/>
                <a:ea typeface="Arial"/>
                <a:cs typeface="Arial"/>
              </a:rPr>
              <a:t>,</a:t>
            </a:r>
            <a:r>
              <a:rPr lang="nl-nl" sz="2300" b="0" i="0" u="none" kern="0" baseline="0" dirty="0">
                <a:latin typeface="Arial"/>
                <a:ea typeface="Arial"/>
                <a:cs typeface="Arial"/>
              </a:rPr>
              <a:t> moreel en wettelijk conform gedrag wordt uiteengezet in zeven principes</a:t>
            </a:r>
            <a:r>
              <a:rPr lang="nl-nl" sz="2300" b="0" i="0" u="none" kern="0" baseline="0" dirty="0">
                <a:effectLst/>
                <a:latin typeface="Arial"/>
                <a:ea typeface="Arial"/>
                <a:cs typeface="Arial"/>
              </a:rPr>
              <a:t>,</a:t>
            </a:r>
            <a:r>
              <a:rPr lang="nl-nl" sz="2300" b="0" i="0" u="none" kern="0" baseline="0" dirty="0">
                <a:latin typeface="Arial"/>
                <a:ea typeface="Arial"/>
                <a:cs typeface="Arial"/>
              </a:rPr>
              <a:t> die voor ons allemaal gelden</a:t>
            </a:r>
            <a:r>
              <a:rPr lang="nl-nl" sz="2300" b="0" i="0" u="none" kern="0" baseline="0" dirty="0">
                <a:effectLst/>
                <a:latin typeface="Arial"/>
                <a:ea typeface="Arial"/>
                <a:cs typeface="Arial"/>
              </a:rPr>
              <a:t>.</a:t>
            </a:r>
            <a:r>
              <a:rPr lang="nl-nl" sz="2300" b="0" i="0" u="none" kern="0" baseline="0" dirty="0">
                <a:latin typeface="Arial"/>
                <a:ea typeface="Arial"/>
                <a:cs typeface="Arial"/>
              </a:rPr>
              <a:t> Als u twijfelt over gepast gedrag</a:t>
            </a:r>
            <a:r>
              <a:rPr lang="nl-nl" sz="2300" b="0" i="0" u="none" kern="0" baseline="0" dirty="0">
                <a:effectLst/>
                <a:latin typeface="Arial"/>
                <a:ea typeface="Arial"/>
                <a:cs typeface="Arial"/>
              </a:rPr>
              <a:t>,</a:t>
            </a:r>
            <a:r>
              <a:rPr lang="nl-nl" sz="2300" b="0" i="0" u="none" kern="0" baseline="0" dirty="0">
                <a:latin typeface="Arial"/>
                <a:ea typeface="Arial"/>
                <a:cs typeface="Arial"/>
              </a:rPr>
              <a:t> neem dan contact op met uw lijnmanager of vraag het aan de Compliance Officer in uw organisatie</a:t>
            </a:r>
            <a:r>
              <a:rPr lang="nl-nl" sz="2300" b="0" i="0" u="none" kern="0" baseline="0" dirty="0">
                <a:effectLst/>
                <a:latin typeface="Arial"/>
                <a:ea typeface="Arial"/>
                <a:cs typeface="Arial"/>
              </a:rPr>
              <a:t>.</a:t>
            </a:r>
          </a:p>
        </p:txBody>
      </p:sp>
      <p:sp>
        <p:nvSpPr>
          <p:cNvPr id="3" name="Rectangle 2"/>
          <p:cNvSpPr/>
          <p:nvPr/>
        </p:nvSpPr>
        <p:spPr>
          <a:xfrm>
            <a:off x="15087600" y="2865120"/>
            <a:ext cx="7427976" cy="6150864"/>
          </a:xfrm>
          <a:prstGeom prst="rect">
            <a:avLst/>
          </a:prstGeom>
        </p:spPr>
        <p:txBody>
          <a:bodyPr lIns="0" tIns="0" rIns="0" bIns="0">
            <a:noAutofit/>
          </a:bodyPr>
          <a:lstStyle/>
          <a:p>
            <a:pPr algn="l" rtl="0">
              <a:spcBef>
                <a:spcPct val="0"/>
              </a:spcBef>
              <a:spcAft>
                <a:spcPts val="3000"/>
              </a:spcAft>
            </a:pPr>
            <a:r>
              <a:rPr lang="nl-nl" sz="2300" b="0" i="0" u="none" kern="0" baseline="0" dirty="0">
                <a:latin typeface="Arial"/>
                <a:ea typeface="Arial"/>
                <a:cs typeface="Arial"/>
              </a:rPr>
              <a:t>Ook Group Compliance is beschikbaar voor discussie of verder advies</a:t>
            </a:r>
            <a:r>
              <a:rPr lang="nl-nl" sz="2300" b="0" i="0" u="none" kern="0" baseline="0" dirty="0">
                <a:effectLst/>
                <a:latin typeface="Arial"/>
                <a:ea typeface="Arial"/>
                <a:cs typeface="Arial"/>
              </a:rPr>
              <a:t>.</a:t>
            </a:r>
          </a:p>
          <a:p>
            <a:pPr algn="l" rtl="0">
              <a:spcBef>
                <a:spcPct val="0"/>
              </a:spcBef>
              <a:spcAft>
                <a:spcPts val="3000"/>
              </a:spcAft>
            </a:pPr>
            <a:r>
              <a:rPr lang="nl-nl" sz="2300" b="0" i="0" u="none" kern="0" baseline="0" dirty="0">
                <a:latin typeface="Arial"/>
                <a:ea typeface="Arial"/>
                <a:cs typeface="Arial"/>
              </a:rPr>
              <a:t>Intersnack Group streeft naar naleving van alle toepasselijke wet- en regelgeving</a:t>
            </a:r>
            <a:r>
              <a:rPr lang="nl-nl" sz="2300" b="0" i="0" u="none" kern="0" baseline="0" dirty="0">
                <a:effectLst/>
                <a:latin typeface="Arial"/>
                <a:ea typeface="Arial"/>
                <a:cs typeface="Arial"/>
              </a:rPr>
              <a:t>.</a:t>
            </a:r>
            <a:r>
              <a:rPr lang="nl-nl" sz="2300" b="0" i="0" u="none" kern="0" baseline="0" dirty="0">
                <a:latin typeface="Arial"/>
                <a:ea typeface="Arial"/>
                <a:cs typeface="Arial"/>
              </a:rPr>
              <a:t> Daarnaast</a:t>
            </a:r>
            <a:r>
              <a:rPr lang="nl-nl" sz="2300" b="0" i="0" u="none" kern="0" baseline="0" dirty="0">
                <a:effectLst/>
                <a:latin typeface="Arial"/>
                <a:ea typeface="Arial"/>
                <a:cs typeface="Arial"/>
              </a:rPr>
              <a:t> </a:t>
            </a:r>
            <a:r>
              <a:rPr lang="nl-nl" sz="2300" b="0" i="0" u="none" kern="0" baseline="0" dirty="0">
                <a:latin typeface="Arial"/>
                <a:ea typeface="Arial"/>
                <a:cs typeface="Arial"/>
              </a:rPr>
              <a:t>verstrekken wij met betrekking tot specifieke</a:t>
            </a:r>
            <a:r>
              <a:rPr lang="nl-nl" sz="2300" b="0" i="0" u="none" kern="0" baseline="0" dirty="0">
                <a:effectLst/>
                <a:latin typeface="Arial"/>
                <a:ea typeface="Arial"/>
                <a:cs typeface="Arial"/>
              </a:rPr>
              <a:t>,</a:t>
            </a:r>
            <a:r>
              <a:rPr lang="nl-nl" sz="2300" b="0" i="0" u="none" kern="0" baseline="0" dirty="0">
                <a:latin typeface="Arial"/>
                <a:ea typeface="Arial"/>
                <a:cs typeface="Arial"/>
              </a:rPr>
              <a:t> voor naleving relevante onderwerpen regelmatig meer informatie in de vorm van richtlijnen</a:t>
            </a:r>
            <a:r>
              <a:rPr lang="nl-nl" sz="2300" b="0" i="0" u="none" kern="0" baseline="0" dirty="0">
                <a:effectLst/>
                <a:latin typeface="Arial"/>
                <a:ea typeface="Arial"/>
                <a:cs typeface="Arial"/>
              </a:rPr>
              <a:t>,</a:t>
            </a:r>
            <a:r>
              <a:rPr lang="nl-nl" sz="2300" b="0" i="0" u="none" kern="0" baseline="0" dirty="0">
                <a:latin typeface="Arial"/>
                <a:ea typeface="Arial"/>
                <a:cs typeface="Arial"/>
              </a:rPr>
              <a:t> beleidsregels en trainingen</a:t>
            </a:r>
            <a:r>
              <a:rPr lang="nl-nl" sz="2300" b="0" i="0" u="none" kern="0" baseline="0" dirty="0">
                <a:effectLst/>
                <a:latin typeface="Arial"/>
                <a:ea typeface="Arial"/>
                <a:cs typeface="Arial"/>
              </a:rPr>
              <a:t>.</a:t>
            </a:r>
          </a:p>
          <a:p>
            <a:pPr algn="l" rtl="0">
              <a:spcBef>
                <a:spcPct val="0"/>
              </a:spcBef>
              <a:spcAft>
                <a:spcPts val="3000"/>
              </a:spcAft>
            </a:pPr>
            <a:r>
              <a:rPr lang="nl-nl" sz="2300" b="0" i="0" u="none" kern="0" baseline="0" dirty="0">
                <a:latin typeface="Arial"/>
                <a:ea typeface="Arial"/>
                <a:cs typeface="Arial"/>
              </a:rPr>
              <a:t>Neem de tijd om de Gedragscode zorgvuldig door te lezen</a:t>
            </a:r>
            <a:r>
              <a:rPr lang="nl-nl" sz="2300" b="0" i="0" u="none" kern="0" baseline="0" dirty="0">
                <a:effectLst/>
                <a:latin typeface="Arial"/>
                <a:ea typeface="Arial"/>
                <a:cs typeface="Arial"/>
              </a:rPr>
              <a:t>.</a:t>
            </a:r>
            <a:r>
              <a:rPr lang="nl-nl" sz="2300" b="0" i="0" u="none" kern="0" baseline="0" dirty="0">
                <a:latin typeface="Arial"/>
                <a:ea typeface="Arial"/>
                <a:cs typeface="Arial"/>
              </a:rPr>
              <a:t> Gebruik deze principes als leidraad bij al uw werkzaamheden en bij de beslissingen die u neemt</a:t>
            </a:r>
            <a:r>
              <a:rPr lang="nl-nl" sz="2300" b="0" i="0" u="none" kern="0" baseline="0" dirty="0">
                <a:effectLst/>
                <a:latin typeface="Arial"/>
                <a:ea typeface="Arial"/>
                <a:cs typeface="Arial"/>
              </a:rPr>
              <a:t>.</a:t>
            </a:r>
          </a:p>
          <a:p>
            <a:pPr algn="l" rtl="0">
              <a:spcBef>
                <a:spcPct val="0"/>
              </a:spcBef>
            </a:pPr>
            <a:r>
              <a:rPr lang="nl-nl" sz="2300" b="1" i="0" u="none" kern="0" baseline="0" dirty="0">
                <a:latin typeface="Arial"/>
                <a:ea typeface="Arial"/>
                <a:cs typeface="Arial"/>
              </a:rPr>
              <a:t>Raad van Bestuur</a:t>
            </a:r>
          </a:p>
          <a:p>
            <a:pPr algn="l" rtl="0">
              <a:spcBef>
                <a:spcPct val="0"/>
              </a:spcBef>
              <a:spcAft>
                <a:spcPts val="3000"/>
              </a:spcAft>
            </a:pPr>
            <a:r>
              <a:rPr lang="nl-nl" sz="2300" b="1" i="0" u="none" kern="0" baseline="0" dirty="0">
                <a:latin typeface="Arial"/>
                <a:ea typeface="Arial"/>
                <a:cs typeface="Arial"/>
              </a:rPr>
              <a:t>Intersnack Group GmbH &amp; Co</a:t>
            </a:r>
            <a:r>
              <a:rPr lang="nl-nl" sz="2300" b="1" i="0" u="none" kern="0" baseline="0" dirty="0">
                <a:effectLst/>
                <a:latin typeface="Arial"/>
                <a:ea typeface="Arial"/>
                <a:cs typeface="Arial"/>
              </a:rPr>
              <a:t>.</a:t>
            </a:r>
            <a:r>
              <a:rPr lang="nl-nl" sz="2300" b="1" i="0" u="none" kern="0" baseline="0" dirty="0">
                <a:latin typeface="Arial"/>
                <a:ea typeface="Arial"/>
                <a:cs typeface="Arial"/>
              </a:rPr>
              <a:t> KG</a:t>
            </a:r>
          </a:p>
        </p:txBody>
      </p:sp>
      <p:sp>
        <p:nvSpPr>
          <p:cNvPr id="4" name="Rectangle 3"/>
          <p:cNvSpPr/>
          <p:nvPr/>
        </p:nvSpPr>
        <p:spPr>
          <a:xfrm>
            <a:off x="1996440" y="2813304"/>
            <a:ext cx="2804160" cy="624840"/>
          </a:xfrm>
          <a:prstGeom prst="rect">
            <a:avLst/>
          </a:prstGeom>
        </p:spPr>
        <p:txBody>
          <a:bodyPr wrap="none" lIns="0" tIns="0" rIns="0" bIns="0">
            <a:noAutofit/>
          </a:bodyPr>
          <a:lstStyle/>
          <a:p>
            <a:pPr algn="l" rtl="0">
              <a:spcBef>
                <a:spcPct val="0"/>
              </a:spcBef>
              <a:spcAft>
                <a:spcPct val="0"/>
              </a:spcAft>
            </a:pPr>
            <a:r>
              <a:rPr lang="nl-nl" sz="4200" b="1" i="0" u="none" kern="0" baseline="0">
                <a:solidFill>
                  <a:srgbClr val="E63223"/>
                </a:solidFill>
                <a:latin typeface="Arial"/>
                <a:ea typeface="Arial"/>
                <a:cs typeface="Arial"/>
              </a:rPr>
              <a:t>Voorwoord</a:t>
            </a: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object 6">
            <a:extLst>
              <a:ext uri="{FF2B5EF4-FFF2-40B4-BE49-F238E27FC236}">
                <a16:creationId xmlns:a16="http://schemas.microsoft.com/office/drawing/2014/main" id="{A651185E-3806-498B-A00F-A6A07405DD28}"/>
              </a:ext>
            </a:extLst>
          </p:cNvPr>
          <p:cNvSpPr/>
          <p:nvPr/>
        </p:nvSpPr>
        <p:spPr>
          <a:xfrm>
            <a:off x="3084987" y="2825800"/>
            <a:ext cx="9070581" cy="8567687"/>
          </a:xfrm>
          <a:custGeom>
            <a:avLst/>
            <a:gdLst/>
            <a:ahLst/>
            <a:cxnLst/>
            <a:rect l="l" t="t" r="r" b="b"/>
            <a:pathLst>
              <a:path w="7479030" h="7064375">
                <a:moveTo>
                  <a:pt x="7300646" y="0"/>
                </a:moveTo>
                <a:lnTo>
                  <a:pt x="178088" y="0"/>
                </a:lnTo>
                <a:lnTo>
                  <a:pt x="130746" y="6360"/>
                </a:lnTo>
                <a:lnTo>
                  <a:pt x="88205" y="24310"/>
                </a:lnTo>
                <a:lnTo>
                  <a:pt x="52162" y="52154"/>
                </a:lnTo>
                <a:lnTo>
                  <a:pt x="24314" y="88195"/>
                </a:lnTo>
                <a:lnTo>
                  <a:pt x="6361" y="130739"/>
                </a:lnTo>
                <a:lnTo>
                  <a:pt x="0" y="178088"/>
                </a:lnTo>
                <a:lnTo>
                  <a:pt x="0" y="6886041"/>
                </a:lnTo>
                <a:lnTo>
                  <a:pt x="6361" y="6933387"/>
                </a:lnTo>
                <a:lnTo>
                  <a:pt x="24314" y="6975929"/>
                </a:lnTo>
                <a:lnTo>
                  <a:pt x="52162" y="7011972"/>
                </a:lnTo>
                <a:lnTo>
                  <a:pt x="88205" y="7039817"/>
                </a:lnTo>
                <a:lnTo>
                  <a:pt x="130746" y="7057769"/>
                </a:lnTo>
                <a:lnTo>
                  <a:pt x="178088" y="7064130"/>
                </a:lnTo>
                <a:lnTo>
                  <a:pt x="7300646" y="7064130"/>
                </a:lnTo>
                <a:lnTo>
                  <a:pt x="7347988" y="7057769"/>
                </a:lnTo>
                <a:lnTo>
                  <a:pt x="7390530" y="7039817"/>
                </a:lnTo>
                <a:lnTo>
                  <a:pt x="7426573" y="7011972"/>
                </a:lnTo>
                <a:lnTo>
                  <a:pt x="7454420" y="6975929"/>
                </a:lnTo>
                <a:lnTo>
                  <a:pt x="7472373" y="6933387"/>
                </a:lnTo>
                <a:lnTo>
                  <a:pt x="7478735" y="6886041"/>
                </a:lnTo>
                <a:lnTo>
                  <a:pt x="7478735" y="178088"/>
                </a:lnTo>
                <a:lnTo>
                  <a:pt x="7472373" y="130739"/>
                </a:lnTo>
                <a:lnTo>
                  <a:pt x="7454420" y="88195"/>
                </a:lnTo>
                <a:lnTo>
                  <a:pt x="7426573" y="52154"/>
                </a:lnTo>
                <a:lnTo>
                  <a:pt x="7390530" y="24310"/>
                </a:lnTo>
                <a:lnTo>
                  <a:pt x="7347988" y="6360"/>
                </a:lnTo>
                <a:lnTo>
                  <a:pt x="7300646" y="0"/>
                </a:lnTo>
                <a:close/>
              </a:path>
            </a:pathLst>
          </a:custGeom>
          <a:solidFill>
            <a:srgbClr val="EBE9E6"/>
          </a:solidFill>
        </p:spPr>
        <p:txBody>
          <a:bodyPr wrap="square" lIns="0" tIns="0" rIns="0" bIns="0" rtlCol="0"/>
          <a:lstStyle/>
          <a:p>
            <a:endParaRPr/>
          </a:p>
        </p:txBody>
      </p:sp>
      <p:sp>
        <p:nvSpPr>
          <p:cNvPr id="13" name="object 6">
            <a:extLst>
              <a:ext uri="{FF2B5EF4-FFF2-40B4-BE49-F238E27FC236}">
                <a16:creationId xmlns:a16="http://schemas.microsoft.com/office/drawing/2014/main" id="{BC81C74B-069B-4225-9E10-F5DEDA1FB293}"/>
              </a:ext>
            </a:extLst>
          </p:cNvPr>
          <p:cNvSpPr/>
          <p:nvPr/>
        </p:nvSpPr>
        <p:spPr>
          <a:xfrm>
            <a:off x="12917082" y="2825800"/>
            <a:ext cx="9070581" cy="8567687"/>
          </a:xfrm>
          <a:custGeom>
            <a:avLst/>
            <a:gdLst/>
            <a:ahLst/>
            <a:cxnLst/>
            <a:rect l="l" t="t" r="r" b="b"/>
            <a:pathLst>
              <a:path w="7479030" h="7064375">
                <a:moveTo>
                  <a:pt x="7300646" y="0"/>
                </a:moveTo>
                <a:lnTo>
                  <a:pt x="178088" y="0"/>
                </a:lnTo>
                <a:lnTo>
                  <a:pt x="130746" y="6360"/>
                </a:lnTo>
                <a:lnTo>
                  <a:pt x="88205" y="24310"/>
                </a:lnTo>
                <a:lnTo>
                  <a:pt x="52162" y="52154"/>
                </a:lnTo>
                <a:lnTo>
                  <a:pt x="24314" y="88195"/>
                </a:lnTo>
                <a:lnTo>
                  <a:pt x="6361" y="130739"/>
                </a:lnTo>
                <a:lnTo>
                  <a:pt x="0" y="178088"/>
                </a:lnTo>
                <a:lnTo>
                  <a:pt x="0" y="6886041"/>
                </a:lnTo>
                <a:lnTo>
                  <a:pt x="6361" y="6933387"/>
                </a:lnTo>
                <a:lnTo>
                  <a:pt x="24314" y="6975929"/>
                </a:lnTo>
                <a:lnTo>
                  <a:pt x="52162" y="7011972"/>
                </a:lnTo>
                <a:lnTo>
                  <a:pt x="88205" y="7039817"/>
                </a:lnTo>
                <a:lnTo>
                  <a:pt x="130746" y="7057769"/>
                </a:lnTo>
                <a:lnTo>
                  <a:pt x="178088" y="7064130"/>
                </a:lnTo>
                <a:lnTo>
                  <a:pt x="7300646" y="7064130"/>
                </a:lnTo>
                <a:lnTo>
                  <a:pt x="7347988" y="7057769"/>
                </a:lnTo>
                <a:lnTo>
                  <a:pt x="7390530" y="7039817"/>
                </a:lnTo>
                <a:lnTo>
                  <a:pt x="7426573" y="7011972"/>
                </a:lnTo>
                <a:lnTo>
                  <a:pt x="7454420" y="6975929"/>
                </a:lnTo>
                <a:lnTo>
                  <a:pt x="7472373" y="6933387"/>
                </a:lnTo>
                <a:lnTo>
                  <a:pt x="7478735" y="6886041"/>
                </a:lnTo>
                <a:lnTo>
                  <a:pt x="7478735" y="178088"/>
                </a:lnTo>
                <a:lnTo>
                  <a:pt x="7472373" y="130739"/>
                </a:lnTo>
                <a:lnTo>
                  <a:pt x="7454420" y="88195"/>
                </a:lnTo>
                <a:lnTo>
                  <a:pt x="7426573" y="52154"/>
                </a:lnTo>
                <a:lnTo>
                  <a:pt x="7390530" y="24310"/>
                </a:lnTo>
                <a:lnTo>
                  <a:pt x="7347988" y="6360"/>
                </a:lnTo>
                <a:lnTo>
                  <a:pt x="7300646" y="0"/>
                </a:lnTo>
                <a:close/>
              </a:path>
            </a:pathLst>
          </a:custGeom>
          <a:solidFill>
            <a:srgbClr val="EBE9E6"/>
          </a:solidFill>
        </p:spPr>
        <p:txBody>
          <a:bodyPr wrap="square" lIns="0" tIns="0" rIns="0" bIns="0" rtlCol="0"/>
          <a:lstStyle/>
          <a:p>
            <a:endParaRPr/>
          </a:p>
        </p:txBody>
      </p:sp>
      <p:sp>
        <p:nvSpPr>
          <p:cNvPr id="2" name="Rectangle 1"/>
          <p:cNvSpPr/>
          <p:nvPr/>
        </p:nvSpPr>
        <p:spPr>
          <a:xfrm>
            <a:off x="861822" y="791718"/>
            <a:ext cx="2124456" cy="573024"/>
          </a:xfrm>
          <a:prstGeom prst="rect">
            <a:avLst/>
          </a:prstGeom>
          <a:noFill/>
        </p:spPr>
        <p:txBody>
          <a:bodyPr wrap="none" lIns="0" tIns="0" rIns="0" bIns="0">
            <a:noAutofit/>
          </a:bodyPr>
          <a:lstStyle/>
          <a:p>
            <a:pPr algn="l" rtl="0">
              <a:spcBef>
                <a:spcPct val="0"/>
              </a:spcBef>
              <a:spcAft>
                <a:spcPct val="0"/>
              </a:spcAft>
            </a:pPr>
            <a:r>
              <a:rPr lang="nl-nl" sz="2300" b="1" i="0" u="none" kern="0" baseline="0">
                <a:solidFill>
                  <a:srgbClr val="E63223"/>
                </a:solidFill>
                <a:latin typeface="Arial"/>
                <a:ea typeface="Arial"/>
                <a:cs typeface="Arial"/>
              </a:rPr>
              <a:t>Onze principes</a:t>
            </a:r>
          </a:p>
        </p:txBody>
      </p:sp>
      <p:sp>
        <p:nvSpPr>
          <p:cNvPr id="3" name="Rectangle 2"/>
          <p:cNvSpPr/>
          <p:nvPr/>
        </p:nvSpPr>
        <p:spPr>
          <a:xfrm>
            <a:off x="4008882" y="3740658"/>
            <a:ext cx="7784592" cy="7244792"/>
          </a:xfrm>
          <a:prstGeom prst="rect">
            <a:avLst/>
          </a:prstGeom>
          <a:noFill/>
        </p:spPr>
        <p:txBody>
          <a:bodyPr lIns="0" tIns="0" rIns="0" bIns="0">
            <a:noAutofit/>
          </a:bodyPr>
          <a:lstStyle/>
          <a:p>
            <a:pPr algn="l" rtl="0">
              <a:spcBef>
                <a:spcPct val="0"/>
              </a:spcBef>
              <a:spcAft>
                <a:spcPts val="6000"/>
              </a:spcAft>
            </a:pPr>
            <a:r>
              <a:rPr lang="nl-nl" sz="3000" b="1" i="0" u="none" kern="0" baseline="0" dirty="0">
                <a:solidFill>
                  <a:srgbClr val="E63223"/>
                </a:solidFill>
                <a:effectLst/>
                <a:latin typeface="Arial"/>
                <a:ea typeface="Arial"/>
                <a:cs typeface="Arial"/>
              </a:rPr>
              <a:t>1.</a:t>
            </a:r>
            <a:r>
              <a:rPr lang="nl-nl" sz="3000" b="1" i="0" u="none" kern="0" baseline="0" dirty="0">
                <a:solidFill>
                  <a:srgbClr val="E63223"/>
                </a:solidFill>
                <a:latin typeface="Arial"/>
                <a:ea typeface="Arial"/>
                <a:cs typeface="Arial"/>
              </a:rPr>
              <a:t> Wij produceren kwaliteitssnacks volgens de hoogste normen</a:t>
            </a:r>
            <a:endParaRPr lang="nl-nl" sz="3000" b="0" i="0" u="none" kern="0" baseline="0" dirty="0">
              <a:solidFill>
                <a:srgbClr val="E63223"/>
              </a:solidFill>
              <a:effectLst/>
              <a:latin typeface="Arial"/>
              <a:ea typeface="Arial"/>
              <a:cs typeface="Arial"/>
            </a:endParaRPr>
          </a:p>
          <a:p>
            <a:pPr algn="l" rtl="0">
              <a:spcBef>
                <a:spcPct val="0"/>
              </a:spcBef>
              <a:spcAft>
                <a:spcPct val="0"/>
              </a:spcAft>
            </a:pPr>
            <a:r>
              <a:rPr lang="nl-nl" sz="2300" b="0" i="0" u="none" kern="0" baseline="0" dirty="0">
                <a:latin typeface="Arial"/>
                <a:ea typeface="Arial"/>
                <a:cs typeface="Arial"/>
              </a:rPr>
              <a:t>Voedselveiligheid is onze topprioriteit</a:t>
            </a:r>
            <a:r>
              <a:rPr lang="nl-nl" sz="2300" b="0" i="0" u="none" kern="0" baseline="0" dirty="0">
                <a:effectLst/>
                <a:latin typeface="Arial"/>
                <a:ea typeface="Arial"/>
                <a:cs typeface="Arial"/>
              </a:rPr>
              <a:t>.</a:t>
            </a:r>
          </a:p>
          <a:p>
            <a:pPr algn="l" rtl="0">
              <a:spcBef>
                <a:spcPct val="0"/>
              </a:spcBef>
              <a:spcAft>
                <a:spcPts val="3000"/>
              </a:spcAft>
            </a:pPr>
            <a:r>
              <a:rPr lang="nl-nl" sz="2300" b="0" i="0" u="none" kern="0" baseline="0" dirty="0">
                <a:latin typeface="Arial"/>
                <a:ea typeface="Arial"/>
                <a:cs typeface="Arial"/>
              </a:rPr>
              <a:t>We zijn er allemaal verantwoordelijk voor dat consumenten kunnen vertrouwen op de veiligheid en kwaliteit van onze producten</a:t>
            </a:r>
            <a:r>
              <a:rPr lang="nl-nl" sz="2300" b="0" i="0" u="none" kern="0" baseline="0" dirty="0">
                <a:effectLst/>
                <a:latin typeface="Arial"/>
                <a:ea typeface="Arial"/>
                <a:cs typeface="Arial"/>
              </a:rPr>
              <a:t>.</a:t>
            </a:r>
          </a:p>
          <a:p>
            <a:pPr algn="l" rtl="0">
              <a:spcBef>
                <a:spcPct val="0"/>
              </a:spcBef>
              <a:spcAft>
                <a:spcPct val="0"/>
              </a:spcAft>
            </a:pPr>
            <a:r>
              <a:rPr lang="nl-nl" sz="2300" b="0" i="0" u="none" kern="0" baseline="0" dirty="0">
                <a:latin typeface="Arial"/>
                <a:ea typeface="Arial"/>
                <a:cs typeface="Arial"/>
              </a:rPr>
              <a:t>Onze producten en processen voldoen altijd aan</a:t>
            </a:r>
            <a:r>
              <a:rPr lang="nl-nl" sz="2300" b="0" i="0" u="none" kern="0" baseline="0" dirty="0">
                <a:effectLst/>
                <a:latin typeface="Arial"/>
                <a:ea typeface="Arial"/>
                <a:cs typeface="Arial"/>
              </a:rPr>
              <a:t>,</a:t>
            </a:r>
            <a:r>
              <a:rPr lang="nl-nl" sz="2300" b="0" i="0" u="none" kern="0" baseline="0" dirty="0">
                <a:latin typeface="Arial"/>
                <a:ea typeface="Arial"/>
                <a:cs typeface="Arial"/>
              </a:rPr>
              <a:t> of overtreffen</a:t>
            </a:r>
            <a:r>
              <a:rPr lang="nl-nl" sz="2300" b="0" i="0" u="none" kern="0" baseline="0" dirty="0">
                <a:effectLst/>
                <a:latin typeface="Arial"/>
                <a:ea typeface="Arial"/>
                <a:cs typeface="Arial"/>
              </a:rPr>
              <a:t>,</a:t>
            </a:r>
            <a:r>
              <a:rPr lang="nl-nl" sz="2300" b="0" i="0" u="none" kern="0" baseline="0" dirty="0">
                <a:latin typeface="Arial"/>
                <a:ea typeface="Arial"/>
                <a:cs typeface="Arial"/>
              </a:rPr>
              <a:t> zowel wettelijke normen als industriestandaarden voor de gezondheid en veiligheid van de consument</a:t>
            </a:r>
            <a:r>
              <a:rPr lang="nl-nl" sz="2300" b="0" i="0" u="none" kern="0" baseline="0" dirty="0">
                <a:effectLst/>
                <a:latin typeface="Arial"/>
                <a:ea typeface="Arial"/>
                <a:cs typeface="Arial"/>
              </a:rPr>
              <a:t>.</a:t>
            </a:r>
            <a:r>
              <a:rPr lang="nl-nl" sz="2300" b="0" i="0" u="none" kern="0" baseline="0" dirty="0">
                <a:latin typeface="Arial"/>
                <a:ea typeface="Arial"/>
                <a:cs typeface="Arial"/>
              </a:rPr>
              <a:t> Om constante veiligheid en consistente kwaliteit te garanderen, maken we gebruik van een reeks gestandaardiseerde processen en een professioneel voedselveiligheidsbeleid</a:t>
            </a:r>
            <a:r>
              <a:rPr lang="nl-nl" sz="2300" b="0" i="0" u="none" kern="0" baseline="0" dirty="0">
                <a:effectLst/>
                <a:latin typeface="Arial"/>
                <a:ea typeface="Arial"/>
                <a:cs typeface="Arial"/>
              </a:rPr>
              <a:t>.</a:t>
            </a:r>
          </a:p>
          <a:p>
            <a:pPr algn="l" rtl="0">
              <a:spcBef>
                <a:spcPct val="0"/>
              </a:spcBef>
              <a:spcAft>
                <a:spcPct val="0"/>
              </a:spcAft>
            </a:pPr>
            <a:r>
              <a:rPr lang="nl-nl" sz="2300" b="0" i="0" u="none" kern="0" baseline="0" dirty="0">
                <a:latin typeface="Arial"/>
                <a:ea typeface="Arial"/>
                <a:cs typeface="Arial"/>
              </a:rPr>
              <a:t>We bewaken en controleren onze volledige toeleveringsketen en selecteren leveranciers op basis van strenge criteria</a:t>
            </a:r>
            <a:r>
              <a:rPr lang="nl-nl" sz="2300" b="0" i="0" u="none" kern="0" baseline="0" dirty="0">
                <a:effectLst/>
                <a:latin typeface="Arial"/>
                <a:ea typeface="Arial"/>
                <a:cs typeface="Arial"/>
              </a:rPr>
              <a:t>.</a:t>
            </a:r>
          </a:p>
        </p:txBody>
      </p:sp>
      <p:sp>
        <p:nvSpPr>
          <p:cNvPr id="4" name="Rectangle 3"/>
          <p:cNvSpPr/>
          <p:nvPr/>
        </p:nvSpPr>
        <p:spPr>
          <a:xfrm>
            <a:off x="13813536" y="3740658"/>
            <a:ext cx="7510272" cy="3593592"/>
          </a:xfrm>
          <a:prstGeom prst="rect">
            <a:avLst/>
          </a:prstGeom>
          <a:noFill/>
        </p:spPr>
        <p:txBody>
          <a:bodyPr lIns="0" tIns="0" rIns="0" bIns="0">
            <a:noAutofit/>
          </a:bodyPr>
          <a:lstStyle/>
          <a:p>
            <a:pPr algn="l" rtl="0">
              <a:spcBef>
                <a:spcPct val="0"/>
              </a:spcBef>
              <a:spcAft>
                <a:spcPts val="6000"/>
              </a:spcAft>
            </a:pPr>
            <a:r>
              <a:rPr lang="nl-nl" sz="3000" b="1" i="0" u="none" kern="0" baseline="0" dirty="0">
                <a:solidFill>
                  <a:srgbClr val="E63223"/>
                </a:solidFill>
                <a:effectLst/>
                <a:latin typeface="Arial"/>
                <a:ea typeface="Arial"/>
                <a:cs typeface="Arial"/>
              </a:rPr>
              <a:t>2.</a:t>
            </a:r>
            <a:r>
              <a:rPr lang="nl-nl" sz="3000" b="1" i="0" u="none" kern="0" baseline="0" dirty="0">
                <a:solidFill>
                  <a:srgbClr val="E63223"/>
                </a:solidFill>
                <a:latin typeface="Arial"/>
                <a:ea typeface="Arial"/>
                <a:cs typeface="Arial"/>
              </a:rPr>
              <a:t> We handelen altijd integer</a:t>
            </a:r>
            <a:endParaRPr lang="nl-nl" sz="3000" b="1" i="0" u="none" kern="0" baseline="0" dirty="0">
              <a:solidFill>
                <a:srgbClr val="E63223"/>
              </a:solidFill>
              <a:effectLst/>
              <a:latin typeface="Arial"/>
              <a:ea typeface="Arial"/>
              <a:cs typeface="Arial"/>
            </a:endParaRPr>
          </a:p>
          <a:p>
            <a:pPr algn="l" rtl="0">
              <a:spcBef>
                <a:spcPct val="0"/>
              </a:spcBef>
              <a:spcAft>
                <a:spcPct val="0"/>
              </a:spcAft>
            </a:pPr>
            <a:r>
              <a:rPr lang="nl-nl" sz="2300" b="0" i="0" u="none" kern="0" baseline="0" dirty="0">
                <a:latin typeface="Arial"/>
                <a:ea typeface="Arial"/>
                <a:cs typeface="Arial"/>
              </a:rPr>
              <a:t>We zeggen wat we bedoelen en menen wat we zeggen</a:t>
            </a:r>
            <a:r>
              <a:rPr lang="nl-nl" sz="2300" b="0" i="0" u="none" kern="0" baseline="0" dirty="0">
                <a:effectLst/>
                <a:latin typeface="Arial"/>
                <a:ea typeface="Arial"/>
                <a:cs typeface="Arial"/>
              </a:rPr>
              <a:t>.</a:t>
            </a:r>
          </a:p>
          <a:p>
            <a:pPr algn="l" rtl="0">
              <a:spcBef>
                <a:spcPct val="0"/>
              </a:spcBef>
              <a:spcAft>
                <a:spcPct val="0"/>
              </a:spcAft>
            </a:pPr>
            <a:r>
              <a:rPr lang="nl-nl" sz="2300" b="0" i="0" u="none" kern="0" baseline="0" dirty="0">
                <a:latin typeface="Arial"/>
                <a:ea typeface="Arial"/>
                <a:cs typeface="Arial"/>
              </a:rPr>
              <a:t>Dezelfde transparantie en eerlijkheid verwachten we van alle werknemers en iedereen met wie we zaken doen</a:t>
            </a:r>
            <a:r>
              <a:rPr lang="nl-nl" sz="2300" b="0" i="0" u="none" kern="0" baseline="0" dirty="0">
                <a:effectLst/>
                <a:latin typeface="Arial"/>
                <a:ea typeface="Arial"/>
                <a:cs typeface="Arial"/>
              </a:rPr>
              <a:t>.</a:t>
            </a:r>
            <a:r>
              <a:rPr lang="nl-nl" sz="2300" b="0" i="0" u="none" kern="0" baseline="0" dirty="0">
                <a:latin typeface="Arial"/>
                <a:ea typeface="Arial"/>
                <a:cs typeface="Arial"/>
              </a:rPr>
              <a:t> We geven blijk van ethisch gedrag in al onze contacten met klanten</a:t>
            </a:r>
            <a:r>
              <a:rPr lang="nl-nl" sz="2300" b="0" i="0" u="none" kern="0" baseline="0" dirty="0">
                <a:effectLst/>
                <a:latin typeface="Arial"/>
                <a:ea typeface="Arial"/>
                <a:cs typeface="Arial"/>
              </a:rPr>
              <a:t>,</a:t>
            </a:r>
            <a:r>
              <a:rPr lang="nl-nl" sz="2300" b="0" i="0" u="none" kern="0" baseline="0" dirty="0">
                <a:latin typeface="Arial"/>
                <a:ea typeface="Arial"/>
                <a:cs typeface="Arial"/>
              </a:rPr>
              <a:t> leveranciers en zakenpartners</a:t>
            </a:r>
            <a:r>
              <a:rPr lang="nl-nl" sz="2300" b="0" i="0" u="none" kern="0" baseline="0" dirty="0">
                <a:effectLst/>
                <a:latin typeface="Arial"/>
                <a:ea typeface="Arial"/>
                <a:cs typeface="Arial"/>
              </a:rPr>
              <a:t>,</a:t>
            </a:r>
            <a:r>
              <a:rPr lang="nl-nl" sz="2300" b="0" i="0" u="none" kern="0" baseline="0" dirty="0">
                <a:latin typeface="Arial"/>
                <a:ea typeface="Arial"/>
                <a:cs typeface="Arial"/>
              </a:rPr>
              <a:t> en we voldoen aan alle toepasselijke wet- en regelgeving</a:t>
            </a:r>
            <a:r>
              <a:rPr lang="nl-nl" sz="2300" b="0" i="0" u="none" kern="0" baseline="0" dirty="0">
                <a:effectLst/>
                <a:latin typeface="Arial"/>
                <a:ea typeface="Arial"/>
                <a:cs typeface="Arial"/>
              </a:rPr>
              <a:t>.</a:t>
            </a:r>
          </a:p>
        </p:txBody>
      </p:sp>
      <p:pic>
        <p:nvPicPr>
          <p:cNvPr id="10" name="Picture 9">
            <a:extLst>
              <a:ext uri="{FF2B5EF4-FFF2-40B4-BE49-F238E27FC236}">
                <a16:creationId xmlns:a16="http://schemas.microsoft.com/office/drawing/2014/main" id="{7EA8E2EB-8F17-4FB0-8AD4-7C6580420E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8158" y="9098734"/>
            <a:ext cx="2816358" cy="1886716"/>
          </a:xfrm>
          <a:prstGeom prst="rect">
            <a:avLst/>
          </a:prstGeom>
        </p:spPr>
      </p:pic>
      <p:pic>
        <p:nvPicPr>
          <p:cNvPr id="12" name="Picture 11">
            <a:extLst>
              <a:ext uri="{FF2B5EF4-FFF2-40B4-BE49-F238E27FC236}">
                <a16:creationId xmlns:a16="http://schemas.microsoft.com/office/drawing/2014/main" id="{E637ACE1-BEB0-4DDD-9471-0AAD971E0E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70988" y="8699752"/>
            <a:ext cx="3279655" cy="1840996"/>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object 6">
            <a:extLst>
              <a:ext uri="{FF2B5EF4-FFF2-40B4-BE49-F238E27FC236}">
                <a16:creationId xmlns:a16="http://schemas.microsoft.com/office/drawing/2014/main" id="{16467508-D770-4E54-9A95-60002741141B}"/>
              </a:ext>
            </a:extLst>
          </p:cNvPr>
          <p:cNvSpPr/>
          <p:nvPr/>
        </p:nvSpPr>
        <p:spPr>
          <a:xfrm>
            <a:off x="3084987" y="2825800"/>
            <a:ext cx="9070581" cy="8567687"/>
          </a:xfrm>
          <a:custGeom>
            <a:avLst/>
            <a:gdLst/>
            <a:ahLst/>
            <a:cxnLst/>
            <a:rect l="l" t="t" r="r" b="b"/>
            <a:pathLst>
              <a:path w="7479030" h="7064375">
                <a:moveTo>
                  <a:pt x="7300646" y="0"/>
                </a:moveTo>
                <a:lnTo>
                  <a:pt x="178088" y="0"/>
                </a:lnTo>
                <a:lnTo>
                  <a:pt x="130746" y="6360"/>
                </a:lnTo>
                <a:lnTo>
                  <a:pt x="88205" y="24310"/>
                </a:lnTo>
                <a:lnTo>
                  <a:pt x="52162" y="52154"/>
                </a:lnTo>
                <a:lnTo>
                  <a:pt x="24314" y="88195"/>
                </a:lnTo>
                <a:lnTo>
                  <a:pt x="6361" y="130739"/>
                </a:lnTo>
                <a:lnTo>
                  <a:pt x="0" y="178088"/>
                </a:lnTo>
                <a:lnTo>
                  <a:pt x="0" y="6886041"/>
                </a:lnTo>
                <a:lnTo>
                  <a:pt x="6361" y="6933387"/>
                </a:lnTo>
                <a:lnTo>
                  <a:pt x="24314" y="6975929"/>
                </a:lnTo>
                <a:lnTo>
                  <a:pt x="52162" y="7011972"/>
                </a:lnTo>
                <a:lnTo>
                  <a:pt x="88205" y="7039817"/>
                </a:lnTo>
                <a:lnTo>
                  <a:pt x="130746" y="7057769"/>
                </a:lnTo>
                <a:lnTo>
                  <a:pt x="178088" y="7064130"/>
                </a:lnTo>
                <a:lnTo>
                  <a:pt x="7300646" y="7064130"/>
                </a:lnTo>
                <a:lnTo>
                  <a:pt x="7347988" y="7057769"/>
                </a:lnTo>
                <a:lnTo>
                  <a:pt x="7390530" y="7039817"/>
                </a:lnTo>
                <a:lnTo>
                  <a:pt x="7426573" y="7011972"/>
                </a:lnTo>
                <a:lnTo>
                  <a:pt x="7454420" y="6975929"/>
                </a:lnTo>
                <a:lnTo>
                  <a:pt x="7472373" y="6933387"/>
                </a:lnTo>
                <a:lnTo>
                  <a:pt x="7478735" y="6886041"/>
                </a:lnTo>
                <a:lnTo>
                  <a:pt x="7478735" y="178088"/>
                </a:lnTo>
                <a:lnTo>
                  <a:pt x="7472373" y="130739"/>
                </a:lnTo>
                <a:lnTo>
                  <a:pt x="7454420" y="88195"/>
                </a:lnTo>
                <a:lnTo>
                  <a:pt x="7426573" y="52154"/>
                </a:lnTo>
                <a:lnTo>
                  <a:pt x="7390530" y="24310"/>
                </a:lnTo>
                <a:lnTo>
                  <a:pt x="7347988" y="6360"/>
                </a:lnTo>
                <a:lnTo>
                  <a:pt x="7300646" y="0"/>
                </a:lnTo>
                <a:close/>
              </a:path>
            </a:pathLst>
          </a:custGeom>
          <a:solidFill>
            <a:srgbClr val="EBE9E6"/>
          </a:solidFill>
        </p:spPr>
        <p:txBody>
          <a:bodyPr wrap="square" lIns="0" tIns="0" rIns="0" bIns="0" rtlCol="0"/>
          <a:lstStyle/>
          <a:p>
            <a:endParaRPr/>
          </a:p>
        </p:txBody>
      </p:sp>
      <p:sp>
        <p:nvSpPr>
          <p:cNvPr id="2" name="Rectangle 1"/>
          <p:cNvSpPr/>
          <p:nvPr/>
        </p:nvSpPr>
        <p:spPr>
          <a:xfrm>
            <a:off x="3970782" y="3794760"/>
            <a:ext cx="7266432" cy="5361432"/>
          </a:xfrm>
          <a:prstGeom prst="rect">
            <a:avLst/>
          </a:prstGeom>
          <a:noFill/>
        </p:spPr>
        <p:txBody>
          <a:bodyPr lIns="0" tIns="0" rIns="0" bIns="0">
            <a:noAutofit/>
          </a:bodyPr>
          <a:lstStyle/>
          <a:p>
            <a:pPr algn="l" rtl="0">
              <a:spcBef>
                <a:spcPct val="0"/>
              </a:spcBef>
              <a:spcAft>
                <a:spcPts val="6000"/>
              </a:spcAft>
            </a:pPr>
            <a:r>
              <a:rPr lang="nl-nl" sz="3000" b="1" i="0" u="none" kern="0" baseline="0" dirty="0">
                <a:solidFill>
                  <a:srgbClr val="E63223"/>
                </a:solidFill>
                <a:effectLst/>
                <a:latin typeface="Arial"/>
                <a:ea typeface="Arial"/>
                <a:cs typeface="Arial"/>
              </a:rPr>
              <a:t>3.</a:t>
            </a:r>
            <a:r>
              <a:rPr lang="nl-nl" sz="3000" b="1" i="0" u="none" kern="0" baseline="0" dirty="0">
                <a:solidFill>
                  <a:srgbClr val="E63223"/>
                </a:solidFill>
                <a:latin typeface="Arial"/>
                <a:ea typeface="Arial"/>
                <a:cs typeface="Arial"/>
              </a:rPr>
              <a:t> Wij handelen eerlijk en in het beste belang van Intersnack Group</a:t>
            </a:r>
            <a:endParaRPr lang="nl-nl" sz="3000" b="1" i="0" u="none" kern="0" baseline="0" dirty="0">
              <a:solidFill>
                <a:srgbClr val="E63223"/>
              </a:solidFill>
              <a:effectLst/>
              <a:latin typeface="Arial"/>
              <a:ea typeface="Arial"/>
              <a:cs typeface="Arial"/>
            </a:endParaRPr>
          </a:p>
          <a:p>
            <a:pPr algn="l" rtl="0">
              <a:spcBef>
                <a:spcPct val="0"/>
              </a:spcBef>
              <a:spcAft>
                <a:spcPts val="3000"/>
              </a:spcAft>
            </a:pPr>
            <a:r>
              <a:rPr lang="nl-nl" sz="2300" b="0" i="0" u="none" kern="0" baseline="0" dirty="0">
                <a:latin typeface="Arial"/>
                <a:ea typeface="Arial"/>
                <a:cs typeface="Arial"/>
              </a:rPr>
              <a:t>We handelen open</a:t>
            </a:r>
            <a:r>
              <a:rPr lang="nl-nl" sz="2300" b="0" i="0" u="none" kern="0" baseline="0" dirty="0">
                <a:effectLst/>
                <a:latin typeface="Arial"/>
                <a:ea typeface="Arial"/>
                <a:cs typeface="Arial"/>
              </a:rPr>
              <a:t>,</a:t>
            </a:r>
            <a:r>
              <a:rPr lang="nl-nl" sz="2300" b="0" i="0" u="none" kern="0" baseline="0" dirty="0">
                <a:latin typeface="Arial"/>
                <a:ea typeface="Arial"/>
                <a:cs typeface="Arial"/>
              </a:rPr>
              <a:t> eerlijk en ethisch</a:t>
            </a:r>
            <a:r>
              <a:rPr lang="nl-nl" sz="2300" b="0" i="0" u="none" kern="0" baseline="0" dirty="0">
                <a:effectLst/>
                <a:latin typeface="Arial"/>
                <a:ea typeface="Arial"/>
                <a:cs typeface="Arial"/>
              </a:rPr>
              <a:t>.</a:t>
            </a:r>
            <a:r>
              <a:rPr lang="nl-nl" sz="2300" b="0" i="0" u="none" kern="0" baseline="0" dirty="0">
                <a:latin typeface="Arial"/>
                <a:ea typeface="Arial"/>
                <a:cs typeface="Arial"/>
              </a:rPr>
              <a:t> We baseren onze principes op eerlijk zakendoen en vertrouwen</a:t>
            </a:r>
            <a:r>
              <a:rPr lang="nl-nl" sz="2300" b="0" i="0" u="none" kern="0" baseline="0" dirty="0">
                <a:effectLst/>
                <a:latin typeface="Arial"/>
                <a:ea typeface="Arial"/>
                <a:cs typeface="Arial"/>
              </a:rPr>
              <a:t>.</a:t>
            </a:r>
            <a:r>
              <a:rPr lang="nl-nl" sz="2300" b="0" i="0" u="none" kern="0" baseline="0" dirty="0">
                <a:latin typeface="Arial"/>
                <a:ea typeface="Arial"/>
                <a:cs typeface="Arial"/>
              </a:rPr>
              <a:t> We geven Intersnack Group onze volledige zakelijke loyaliteit</a:t>
            </a:r>
            <a:r>
              <a:rPr lang="nl-nl" sz="2300" b="0" i="0" u="none" kern="0" baseline="0" dirty="0">
                <a:effectLst/>
                <a:latin typeface="Arial"/>
                <a:ea typeface="Arial"/>
                <a:cs typeface="Arial"/>
              </a:rPr>
              <a:t>.</a:t>
            </a:r>
          </a:p>
          <a:p>
            <a:pPr algn="l" rtl="0">
              <a:spcBef>
                <a:spcPct val="0"/>
              </a:spcBef>
              <a:spcAft>
                <a:spcPct val="0"/>
              </a:spcAft>
            </a:pPr>
            <a:r>
              <a:rPr lang="nl-nl" sz="2300" b="0" i="0" u="none" kern="0" baseline="0" dirty="0">
                <a:latin typeface="Arial"/>
                <a:ea typeface="Arial"/>
                <a:cs typeface="Arial"/>
              </a:rPr>
              <a:t>Wij vermijden conflicten tussen persoonlijke belangen en de belangen van Intersnack Group</a:t>
            </a:r>
            <a:r>
              <a:rPr lang="nl-nl" sz="2300" b="0" i="0" u="none" kern="0" baseline="0" dirty="0">
                <a:effectLst/>
                <a:latin typeface="Arial"/>
                <a:ea typeface="Arial"/>
                <a:cs typeface="Arial"/>
              </a:rPr>
              <a:t>.</a:t>
            </a:r>
            <a:r>
              <a:rPr lang="nl-nl" sz="2300" b="0" i="0" u="none" kern="0" baseline="0" dirty="0">
                <a:latin typeface="Arial"/>
                <a:ea typeface="Arial"/>
                <a:cs typeface="Arial"/>
              </a:rPr>
              <a:t> We respecteren bedrijfseigendommen en gaan met zorg om met de faciliteiten</a:t>
            </a:r>
            <a:r>
              <a:rPr lang="nl-nl" sz="2300" b="0" i="0" u="none" kern="0" baseline="0" dirty="0">
                <a:effectLst/>
                <a:latin typeface="Arial"/>
                <a:ea typeface="Arial"/>
                <a:cs typeface="Arial"/>
              </a:rPr>
              <a:t>.</a:t>
            </a:r>
            <a:r>
              <a:rPr lang="nl-nl" sz="2300" b="0" i="0" u="none" kern="0" baseline="0" dirty="0">
                <a:latin typeface="Arial"/>
                <a:ea typeface="Arial"/>
                <a:cs typeface="Arial"/>
              </a:rPr>
              <a:t> We behandelen de bedrijfsinformatie</a:t>
            </a:r>
            <a:r>
              <a:rPr lang="nl-nl" sz="2300" b="0" i="0" u="none" kern="0" baseline="0" dirty="0">
                <a:effectLst/>
                <a:latin typeface="Arial"/>
                <a:ea typeface="Arial"/>
                <a:cs typeface="Arial"/>
              </a:rPr>
              <a:t> </a:t>
            </a:r>
            <a:r>
              <a:rPr lang="nl-nl" sz="2300" b="0" i="0" u="none" kern="0" baseline="0" dirty="0">
                <a:latin typeface="Arial"/>
                <a:ea typeface="Arial"/>
                <a:cs typeface="Arial"/>
              </a:rPr>
              <a:t>van Intersnack Group vertrouwelijk</a:t>
            </a:r>
            <a:r>
              <a:rPr lang="nl-nl" sz="2300" b="0" i="0" u="none" kern="0" baseline="0" dirty="0">
                <a:effectLst/>
                <a:latin typeface="Arial"/>
                <a:ea typeface="Arial"/>
                <a:cs typeface="Arial"/>
              </a:rPr>
              <a:t>.</a:t>
            </a:r>
          </a:p>
        </p:txBody>
      </p:sp>
      <p:sp>
        <p:nvSpPr>
          <p:cNvPr id="9" name="object 6">
            <a:extLst>
              <a:ext uri="{FF2B5EF4-FFF2-40B4-BE49-F238E27FC236}">
                <a16:creationId xmlns:a16="http://schemas.microsoft.com/office/drawing/2014/main" id="{ACC4416F-4FAA-4B82-BA14-DE2668F7E8C6}"/>
              </a:ext>
            </a:extLst>
          </p:cNvPr>
          <p:cNvSpPr/>
          <p:nvPr/>
        </p:nvSpPr>
        <p:spPr>
          <a:xfrm>
            <a:off x="12917082" y="2825800"/>
            <a:ext cx="9070581" cy="8567687"/>
          </a:xfrm>
          <a:custGeom>
            <a:avLst/>
            <a:gdLst/>
            <a:ahLst/>
            <a:cxnLst/>
            <a:rect l="l" t="t" r="r" b="b"/>
            <a:pathLst>
              <a:path w="7479030" h="7064375">
                <a:moveTo>
                  <a:pt x="7300646" y="0"/>
                </a:moveTo>
                <a:lnTo>
                  <a:pt x="178088" y="0"/>
                </a:lnTo>
                <a:lnTo>
                  <a:pt x="130746" y="6360"/>
                </a:lnTo>
                <a:lnTo>
                  <a:pt x="88205" y="24310"/>
                </a:lnTo>
                <a:lnTo>
                  <a:pt x="52162" y="52154"/>
                </a:lnTo>
                <a:lnTo>
                  <a:pt x="24314" y="88195"/>
                </a:lnTo>
                <a:lnTo>
                  <a:pt x="6361" y="130739"/>
                </a:lnTo>
                <a:lnTo>
                  <a:pt x="0" y="178088"/>
                </a:lnTo>
                <a:lnTo>
                  <a:pt x="0" y="6886041"/>
                </a:lnTo>
                <a:lnTo>
                  <a:pt x="6361" y="6933387"/>
                </a:lnTo>
                <a:lnTo>
                  <a:pt x="24314" y="6975929"/>
                </a:lnTo>
                <a:lnTo>
                  <a:pt x="52162" y="7011972"/>
                </a:lnTo>
                <a:lnTo>
                  <a:pt x="88205" y="7039817"/>
                </a:lnTo>
                <a:lnTo>
                  <a:pt x="130746" y="7057769"/>
                </a:lnTo>
                <a:lnTo>
                  <a:pt x="178088" y="7064130"/>
                </a:lnTo>
                <a:lnTo>
                  <a:pt x="7300646" y="7064130"/>
                </a:lnTo>
                <a:lnTo>
                  <a:pt x="7347988" y="7057769"/>
                </a:lnTo>
                <a:lnTo>
                  <a:pt x="7390530" y="7039817"/>
                </a:lnTo>
                <a:lnTo>
                  <a:pt x="7426573" y="7011972"/>
                </a:lnTo>
                <a:lnTo>
                  <a:pt x="7454420" y="6975929"/>
                </a:lnTo>
                <a:lnTo>
                  <a:pt x="7472373" y="6933387"/>
                </a:lnTo>
                <a:lnTo>
                  <a:pt x="7478735" y="6886041"/>
                </a:lnTo>
                <a:lnTo>
                  <a:pt x="7478735" y="178088"/>
                </a:lnTo>
                <a:lnTo>
                  <a:pt x="7472373" y="130739"/>
                </a:lnTo>
                <a:lnTo>
                  <a:pt x="7454420" y="88195"/>
                </a:lnTo>
                <a:lnTo>
                  <a:pt x="7426573" y="52154"/>
                </a:lnTo>
                <a:lnTo>
                  <a:pt x="7390530" y="24310"/>
                </a:lnTo>
                <a:lnTo>
                  <a:pt x="7347988" y="6360"/>
                </a:lnTo>
                <a:lnTo>
                  <a:pt x="7300646" y="0"/>
                </a:lnTo>
                <a:close/>
              </a:path>
            </a:pathLst>
          </a:custGeom>
          <a:solidFill>
            <a:srgbClr val="EBE9E6"/>
          </a:solidFill>
        </p:spPr>
        <p:txBody>
          <a:bodyPr wrap="square" lIns="0" tIns="0" rIns="0" bIns="0" rtlCol="0"/>
          <a:lstStyle/>
          <a:p>
            <a:endParaRPr/>
          </a:p>
        </p:txBody>
      </p:sp>
      <p:sp>
        <p:nvSpPr>
          <p:cNvPr id="3" name="Rectangle 2"/>
          <p:cNvSpPr/>
          <p:nvPr/>
        </p:nvSpPr>
        <p:spPr>
          <a:xfrm>
            <a:off x="13840968" y="3794760"/>
            <a:ext cx="7565136" cy="4651248"/>
          </a:xfrm>
          <a:prstGeom prst="rect">
            <a:avLst/>
          </a:prstGeom>
          <a:noFill/>
        </p:spPr>
        <p:txBody>
          <a:bodyPr lIns="0" tIns="0" rIns="0" bIns="0">
            <a:noAutofit/>
          </a:bodyPr>
          <a:lstStyle/>
          <a:p>
            <a:pPr algn="l" rtl="0">
              <a:spcBef>
                <a:spcPct val="0"/>
              </a:spcBef>
              <a:spcAft>
                <a:spcPts val="6000"/>
              </a:spcAft>
            </a:pPr>
            <a:r>
              <a:rPr lang="nl-nl" sz="3000" b="1" i="0" u="none" kern="0" baseline="0" dirty="0">
                <a:solidFill>
                  <a:srgbClr val="E63223"/>
                </a:solidFill>
                <a:effectLst/>
                <a:latin typeface="Arial"/>
                <a:ea typeface="Arial"/>
                <a:cs typeface="Arial"/>
              </a:rPr>
              <a:t>4.</a:t>
            </a:r>
            <a:r>
              <a:rPr lang="nl-nl" sz="3000" b="1" i="0" u="none" kern="0" baseline="0" dirty="0">
                <a:solidFill>
                  <a:srgbClr val="E63223"/>
                </a:solidFill>
                <a:latin typeface="Arial"/>
                <a:ea typeface="Arial"/>
                <a:cs typeface="Arial"/>
              </a:rPr>
              <a:t> Wij veroordelen alle vormen van omkoping en corruptie</a:t>
            </a:r>
            <a:endParaRPr lang="nl-nl" sz="3000" b="1" i="0" u="none" kern="0" baseline="0" dirty="0">
              <a:solidFill>
                <a:srgbClr val="E63223"/>
              </a:solidFill>
              <a:effectLst/>
              <a:latin typeface="Arial"/>
              <a:ea typeface="Arial"/>
              <a:cs typeface="Arial"/>
            </a:endParaRPr>
          </a:p>
          <a:p>
            <a:pPr algn="l" rtl="0">
              <a:spcBef>
                <a:spcPct val="0"/>
              </a:spcBef>
              <a:spcAft>
                <a:spcPct val="0"/>
              </a:spcAft>
            </a:pPr>
            <a:r>
              <a:rPr lang="nl-nl" sz="2300" b="0" i="0" u="none" kern="0" baseline="0" dirty="0">
                <a:latin typeface="Arial"/>
                <a:ea typeface="Arial"/>
                <a:cs typeface="Arial"/>
              </a:rPr>
              <a:t>We kopen niet om en tolereren ook geen omkoping</a:t>
            </a:r>
            <a:r>
              <a:rPr lang="nl-nl" sz="2300" b="0" i="0" u="none" kern="0" baseline="0" dirty="0">
                <a:effectLst/>
                <a:latin typeface="Arial"/>
                <a:ea typeface="Arial"/>
                <a:cs typeface="Arial"/>
              </a:rPr>
              <a:t>.</a:t>
            </a:r>
            <a:r>
              <a:rPr lang="nl-nl" sz="2300" b="0" i="0" u="none" kern="0" baseline="0" dirty="0">
                <a:latin typeface="Arial"/>
                <a:ea typeface="Arial"/>
                <a:cs typeface="Arial"/>
              </a:rPr>
              <a:t> Wij bieden nooit geld aan en verstrekken nooit geld</a:t>
            </a:r>
            <a:r>
              <a:rPr lang="nl-nl" sz="2300" b="0" i="0" u="none" kern="0" baseline="0" dirty="0">
                <a:effectLst/>
                <a:latin typeface="Arial"/>
                <a:ea typeface="Arial"/>
                <a:cs typeface="Arial"/>
              </a:rPr>
              <a:t>,</a:t>
            </a:r>
            <a:r>
              <a:rPr lang="nl-nl" sz="2300" b="0" i="0" u="none" kern="0" baseline="0" dirty="0">
                <a:latin typeface="Arial"/>
                <a:ea typeface="Arial"/>
                <a:cs typeface="Arial"/>
              </a:rPr>
              <a:t> geschenken of andere voordelen om onwettige voorkeuren of voordelen voor Intersnack Group te verkrijgen</a:t>
            </a:r>
            <a:r>
              <a:rPr lang="nl-nl" sz="2300" b="0" i="0" u="none" kern="0" baseline="0" dirty="0">
                <a:effectLst/>
                <a:latin typeface="Arial"/>
                <a:ea typeface="Arial"/>
                <a:cs typeface="Arial"/>
              </a:rPr>
              <a:t>.</a:t>
            </a:r>
            <a:r>
              <a:rPr lang="nl-nl" sz="2300" b="0" i="0" u="none" kern="0" baseline="0" dirty="0">
                <a:latin typeface="Arial"/>
                <a:ea typeface="Arial"/>
                <a:cs typeface="Arial"/>
              </a:rPr>
              <a:t> We vragen aan een zakenpartner niet om persoonlijke voordelen</a:t>
            </a:r>
            <a:r>
              <a:rPr lang="nl-nl" sz="2300" b="0" i="0" u="none" kern="0" baseline="0" dirty="0">
                <a:effectLst/>
                <a:latin typeface="Arial"/>
                <a:ea typeface="Arial"/>
                <a:cs typeface="Arial"/>
              </a:rPr>
              <a:t>.</a:t>
            </a:r>
            <a:r>
              <a:rPr lang="nl-nl" sz="2300" b="0" i="0" u="none" kern="0" baseline="0" dirty="0">
                <a:latin typeface="Arial"/>
                <a:ea typeface="Arial"/>
                <a:cs typeface="Arial"/>
              </a:rPr>
              <a:t> We weigeren categorisch elk persoonlijk voordeel dat is bedoeld om onze zakelijke beslissingen te beïnvloeden</a:t>
            </a:r>
            <a:r>
              <a:rPr lang="nl-nl" sz="2300" b="0" i="0" u="none" kern="0" baseline="0" dirty="0">
                <a:effectLst/>
                <a:latin typeface="Arial"/>
                <a:ea typeface="Arial"/>
                <a:cs typeface="Arial"/>
              </a:rPr>
              <a:t>.</a:t>
            </a:r>
          </a:p>
        </p:txBody>
      </p:sp>
      <p:sp>
        <p:nvSpPr>
          <p:cNvPr id="10" name="Rectangle 9">
            <a:extLst>
              <a:ext uri="{FF2B5EF4-FFF2-40B4-BE49-F238E27FC236}">
                <a16:creationId xmlns:a16="http://schemas.microsoft.com/office/drawing/2014/main" id="{75D299C6-72EF-48DD-9028-0CB58E757DB8}"/>
              </a:ext>
            </a:extLst>
          </p:cNvPr>
          <p:cNvSpPr/>
          <p:nvPr/>
        </p:nvSpPr>
        <p:spPr>
          <a:xfrm>
            <a:off x="861822" y="791718"/>
            <a:ext cx="2124456" cy="573024"/>
          </a:xfrm>
          <a:prstGeom prst="rect">
            <a:avLst/>
          </a:prstGeom>
          <a:noFill/>
        </p:spPr>
        <p:txBody>
          <a:bodyPr wrap="none" lIns="0" tIns="0" rIns="0" bIns="0">
            <a:noAutofit/>
          </a:bodyPr>
          <a:lstStyle/>
          <a:p>
            <a:pPr algn="l" rtl="0">
              <a:spcBef>
                <a:spcPct val="0"/>
              </a:spcBef>
              <a:spcAft>
                <a:spcPct val="0"/>
              </a:spcAft>
            </a:pPr>
            <a:r>
              <a:rPr lang="nl-nl" sz="2300" b="1" i="0" u="none" kern="0" baseline="0">
                <a:solidFill>
                  <a:srgbClr val="E63223"/>
                </a:solidFill>
                <a:latin typeface="Arial"/>
                <a:ea typeface="Arial"/>
                <a:cs typeface="Arial"/>
              </a:rPr>
              <a:t>Onze principes</a:t>
            </a:r>
          </a:p>
        </p:txBody>
      </p:sp>
      <p:pic>
        <p:nvPicPr>
          <p:cNvPr id="12" name="Picture 11">
            <a:extLst>
              <a:ext uri="{FF2B5EF4-FFF2-40B4-BE49-F238E27FC236}">
                <a16:creationId xmlns:a16="http://schemas.microsoft.com/office/drawing/2014/main" id="{23F62856-4180-48C2-99E4-409D61D5C8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6416" y="8527542"/>
            <a:ext cx="3358903" cy="3337567"/>
          </a:xfrm>
          <a:prstGeom prst="rect">
            <a:avLst/>
          </a:prstGeom>
        </p:spPr>
      </p:pic>
      <p:pic>
        <p:nvPicPr>
          <p:cNvPr id="14" name="Picture 13">
            <a:extLst>
              <a:ext uri="{FF2B5EF4-FFF2-40B4-BE49-F238E27FC236}">
                <a16:creationId xmlns:a16="http://schemas.microsoft.com/office/drawing/2014/main" id="{1A644FCF-F786-4F84-8A51-5E7E14D94D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15201" y="9156192"/>
            <a:ext cx="2852934" cy="3124206"/>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object 6">
            <a:extLst>
              <a:ext uri="{FF2B5EF4-FFF2-40B4-BE49-F238E27FC236}">
                <a16:creationId xmlns:a16="http://schemas.microsoft.com/office/drawing/2014/main" id="{FF4B8B76-BE1C-4B41-9CF2-A793A0AAA0B7}"/>
              </a:ext>
            </a:extLst>
          </p:cNvPr>
          <p:cNvSpPr/>
          <p:nvPr/>
        </p:nvSpPr>
        <p:spPr>
          <a:xfrm>
            <a:off x="3084987" y="2825800"/>
            <a:ext cx="9070581" cy="8567687"/>
          </a:xfrm>
          <a:custGeom>
            <a:avLst/>
            <a:gdLst/>
            <a:ahLst/>
            <a:cxnLst/>
            <a:rect l="l" t="t" r="r" b="b"/>
            <a:pathLst>
              <a:path w="7479030" h="7064375">
                <a:moveTo>
                  <a:pt x="7300646" y="0"/>
                </a:moveTo>
                <a:lnTo>
                  <a:pt x="178088" y="0"/>
                </a:lnTo>
                <a:lnTo>
                  <a:pt x="130746" y="6360"/>
                </a:lnTo>
                <a:lnTo>
                  <a:pt x="88205" y="24310"/>
                </a:lnTo>
                <a:lnTo>
                  <a:pt x="52162" y="52154"/>
                </a:lnTo>
                <a:lnTo>
                  <a:pt x="24314" y="88195"/>
                </a:lnTo>
                <a:lnTo>
                  <a:pt x="6361" y="130739"/>
                </a:lnTo>
                <a:lnTo>
                  <a:pt x="0" y="178088"/>
                </a:lnTo>
                <a:lnTo>
                  <a:pt x="0" y="6886041"/>
                </a:lnTo>
                <a:lnTo>
                  <a:pt x="6361" y="6933387"/>
                </a:lnTo>
                <a:lnTo>
                  <a:pt x="24314" y="6975929"/>
                </a:lnTo>
                <a:lnTo>
                  <a:pt x="52162" y="7011972"/>
                </a:lnTo>
                <a:lnTo>
                  <a:pt x="88205" y="7039817"/>
                </a:lnTo>
                <a:lnTo>
                  <a:pt x="130746" y="7057769"/>
                </a:lnTo>
                <a:lnTo>
                  <a:pt x="178088" y="7064130"/>
                </a:lnTo>
                <a:lnTo>
                  <a:pt x="7300646" y="7064130"/>
                </a:lnTo>
                <a:lnTo>
                  <a:pt x="7347988" y="7057769"/>
                </a:lnTo>
                <a:lnTo>
                  <a:pt x="7390530" y="7039817"/>
                </a:lnTo>
                <a:lnTo>
                  <a:pt x="7426573" y="7011972"/>
                </a:lnTo>
                <a:lnTo>
                  <a:pt x="7454420" y="6975929"/>
                </a:lnTo>
                <a:lnTo>
                  <a:pt x="7472373" y="6933387"/>
                </a:lnTo>
                <a:lnTo>
                  <a:pt x="7478735" y="6886041"/>
                </a:lnTo>
                <a:lnTo>
                  <a:pt x="7478735" y="178088"/>
                </a:lnTo>
                <a:lnTo>
                  <a:pt x="7472373" y="130739"/>
                </a:lnTo>
                <a:lnTo>
                  <a:pt x="7454420" y="88195"/>
                </a:lnTo>
                <a:lnTo>
                  <a:pt x="7426573" y="52154"/>
                </a:lnTo>
                <a:lnTo>
                  <a:pt x="7390530" y="24310"/>
                </a:lnTo>
                <a:lnTo>
                  <a:pt x="7347988" y="6360"/>
                </a:lnTo>
                <a:lnTo>
                  <a:pt x="7300646" y="0"/>
                </a:lnTo>
                <a:close/>
              </a:path>
            </a:pathLst>
          </a:custGeom>
          <a:solidFill>
            <a:srgbClr val="EBE9E6"/>
          </a:solidFill>
        </p:spPr>
        <p:txBody>
          <a:bodyPr wrap="square" lIns="0" tIns="0" rIns="0" bIns="0" rtlCol="0"/>
          <a:lstStyle/>
          <a:p>
            <a:endParaRPr/>
          </a:p>
        </p:txBody>
      </p:sp>
      <p:sp>
        <p:nvSpPr>
          <p:cNvPr id="2" name="Rectangle 1"/>
          <p:cNvSpPr/>
          <p:nvPr/>
        </p:nvSpPr>
        <p:spPr>
          <a:xfrm>
            <a:off x="3962400" y="3544235"/>
            <a:ext cx="7565136" cy="6178296"/>
          </a:xfrm>
          <a:prstGeom prst="rect">
            <a:avLst/>
          </a:prstGeom>
          <a:noFill/>
        </p:spPr>
        <p:txBody>
          <a:bodyPr lIns="0" tIns="0" rIns="0" bIns="0">
            <a:noAutofit/>
          </a:bodyPr>
          <a:lstStyle/>
          <a:p>
            <a:pPr algn="l" rtl="0">
              <a:spcBef>
                <a:spcPct val="0"/>
              </a:spcBef>
              <a:spcAft>
                <a:spcPts val="6000"/>
              </a:spcAft>
            </a:pPr>
            <a:r>
              <a:rPr lang="nl-nl" sz="3000" b="1" i="0" u="none" kern="0" baseline="0" dirty="0">
                <a:solidFill>
                  <a:srgbClr val="E63223"/>
                </a:solidFill>
                <a:effectLst/>
                <a:latin typeface="Arial"/>
                <a:ea typeface="Arial"/>
                <a:cs typeface="Arial"/>
              </a:rPr>
              <a:t>5.</a:t>
            </a:r>
            <a:r>
              <a:rPr lang="nl-nl" sz="3000" b="1" i="0" u="none" kern="0" baseline="0" dirty="0">
                <a:solidFill>
                  <a:srgbClr val="E63223"/>
                </a:solidFill>
                <a:latin typeface="Arial"/>
                <a:ea typeface="Arial"/>
                <a:cs typeface="Arial"/>
              </a:rPr>
              <a:t> We behandelen mensen eerlijk</a:t>
            </a:r>
            <a:endParaRPr lang="nl-nl" sz="3000" b="1" i="0" u="none" kern="0" baseline="0" dirty="0">
              <a:solidFill>
                <a:srgbClr val="E63223"/>
              </a:solidFill>
              <a:effectLst/>
              <a:latin typeface="Arial"/>
              <a:ea typeface="Arial"/>
              <a:cs typeface="Arial"/>
            </a:endParaRPr>
          </a:p>
          <a:p>
            <a:pPr algn="l" rtl="0">
              <a:spcBef>
                <a:spcPct val="0"/>
              </a:spcBef>
              <a:spcAft>
                <a:spcPts val="3000"/>
              </a:spcAft>
            </a:pPr>
            <a:r>
              <a:rPr lang="nl-nl" sz="2300" b="0" i="0" u="none" kern="0" baseline="0" dirty="0">
                <a:latin typeface="Arial"/>
                <a:ea typeface="Arial"/>
                <a:cs typeface="Arial"/>
              </a:rPr>
              <a:t>We behandelen mensen rechtvaardig</a:t>
            </a:r>
            <a:r>
              <a:rPr lang="nl-nl" sz="2300" b="0" i="0" u="none" kern="0" baseline="0" dirty="0">
                <a:effectLst/>
                <a:latin typeface="Arial"/>
                <a:ea typeface="Arial"/>
                <a:cs typeface="Arial"/>
              </a:rPr>
              <a:t>.</a:t>
            </a:r>
            <a:r>
              <a:rPr lang="nl-nl" sz="2300" b="0" i="0" u="none" kern="0" baseline="0" dirty="0">
                <a:latin typeface="Arial"/>
                <a:ea typeface="Arial"/>
                <a:cs typeface="Arial"/>
              </a:rPr>
              <a:t> Iedereen verdient een gelijke kans om te slagen op basis van prestaties</a:t>
            </a:r>
            <a:r>
              <a:rPr lang="nl-nl" sz="2300" b="0" i="0" u="none" kern="0" baseline="0" dirty="0">
                <a:effectLst/>
                <a:latin typeface="Arial"/>
                <a:ea typeface="Arial"/>
                <a:cs typeface="Arial"/>
              </a:rPr>
              <a:t>,</a:t>
            </a:r>
            <a:r>
              <a:rPr lang="nl-nl" sz="2300" b="0" i="0" u="none" kern="0" baseline="0" dirty="0">
                <a:latin typeface="Arial"/>
                <a:ea typeface="Arial"/>
                <a:cs typeface="Arial"/>
              </a:rPr>
              <a:t> talent en toewijding aan de waarden van de Intersnack Group</a:t>
            </a:r>
            <a:r>
              <a:rPr lang="nl-nl" sz="2300" b="0" i="0" u="none" kern="0" baseline="0" dirty="0">
                <a:effectLst/>
                <a:latin typeface="Arial"/>
                <a:ea typeface="Arial"/>
                <a:cs typeface="Arial"/>
              </a:rPr>
              <a:t>.</a:t>
            </a:r>
          </a:p>
          <a:p>
            <a:pPr algn="l" rtl="0">
              <a:spcBef>
                <a:spcPct val="0"/>
              </a:spcBef>
              <a:spcAft>
                <a:spcPts val="3000"/>
              </a:spcAft>
            </a:pPr>
            <a:r>
              <a:rPr lang="nl-nl" sz="2300" b="0" i="0" u="none" kern="0" baseline="0" dirty="0">
                <a:latin typeface="Arial"/>
                <a:ea typeface="Arial"/>
                <a:cs typeface="Arial"/>
              </a:rPr>
              <a:t>We stimuleren ondernemend gedrag en willen samen met onze mensen en zakenpartners groeien</a:t>
            </a:r>
            <a:r>
              <a:rPr lang="nl-nl" sz="2300" b="0" i="0" u="none" kern="0" baseline="0" dirty="0">
                <a:effectLst/>
                <a:latin typeface="Arial"/>
                <a:ea typeface="Arial"/>
                <a:cs typeface="Arial"/>
              </a:rPr>
              <a:t>.</a:t>
            </a:r>
            <a:r>
              <a:rPr lang="nl-nl" sz="2300" b="0" i="0" u="none" kern="0" baseline="0" dirty="0">
                <a:latin typeface="Arial"/>
                <a:ea typeface="Arial"/>
                <a:cs typeface="Arial"/>
              </a:rPr>
              <a:t> We zetten ons in voor een werkomgeving die vrij is van intimidatie en discriminatie</a:t>
            </a:r>
            <a:r>
              <a:rPr lang="nl-nl" sz="2300" b="0" i="0" u="none" kern="0" baseline="0" dirty="0">
                <a:effectLst/>
                <a:latin typeface="Arial"/>
                <a:ea typeface="Arial"/>
                <a:cs typeface="Arial"/>
              </a:rPr>
              <a:t>.</a:t>
            </a:r>
            <a:r>
              <a:rPr lang="nl-nl" sz="2300" b="0" i="0" u="none" kern="0" baseline="0" dirty="0">
                <a:latin typeface="Arial"/>
                <a:ea typeface="Arial"/>
                <a:cs typeface="Arial"/>
              </a:rPr>
              <a:t> Overal waar we werken, zorgen we voor een veilige en gezonde werkplek</a:t>
            </a:r>
            <a:r>
              <a:rPr lang="nl-nl" sz="2300" b="0" i="0" u="none" kern="0" baseline="0" dirty="0">
                <a:effectLst/>
                <a:latin typeface="Arial"/>
                <a:ea typeface="Arial"/>
                <a:cs typeface="Arial"/>
              </a:rPr>
              <a:t>.</a:t>
            </a:r>
          </a:p>
          <a:p>
            <a:pPr algn="l" rtl="0">
              <a:spcBef>
                <a:spcPct val="0"/>
              </a:spcBef>
              <a:spcAft>
                <a:spcPct val="0"/>
              </a:spcAft>
            </a:pPr>
            <a:r>
              <a:rPr lang="nl-nl" sz="2300" b="0" i="0" u="none" kern="0" baseline="0" dirty="0">
                <a:latin typeface="Arial"/>
                <a:ea typeface="Arial"/>
                <a:cs typeface="Arial"/>
              </a:rPr>
              <a:t>In elke lokale gemeenschap waarin we actief zijn, gedragen we ons als verantwoordelijke burgers</a:t>
            </a:r>
            <a:r>
              <a:rPr lang="nl-nl" sz="2300" b="0" i="0" u="none" kern="0" baseline="0" dirty="0">
                <a:effectLst/>
                <a:latin typeface="Arial"/>
                <a:ea typeface="Arial"/>
                <a:cs typeface="Arial"/>
              </a:rPr>
              <a:t>.</a:t>
            </a:r>
          </a:p>
        </p:txBody>
      </p:sp>
      <p:sp>
        <p:nvSpPr>
          <p:cNvPr id="8" name="object 6">
            <a:extLst>
              <a:ext uri="{FF2B5EF4-FFF2-40B4-BE49-F238E27FC236}">
                <a16:creationId xmlns:a16="http://schemas.microsoft.com/office/drawing/2014/main" id="{83337797-BEA7-4BD9-8DAC-307D91A76FB1}"/>
              </a:ext>
            </a:extLst>
          </p:cNvPr>
          <p:cNvSpPr/>
          <p:nvPr/>
        </p:nvSpPr>
        <p:spPr>
          <a:xfrm>
            <a:off x="12917082" y="2825800"/>
            <a:ext cx="9070581" cy="8567687"/>
          </a:xfrm>
          <a:custGeom>
            <a:avLst/>
            <a:gdLst/>
            <a:ahLst/>
            <a:cxnLst/>
            <a:rect l="l" t="t" r="r" b="b"/>
            <a:pathLst>
              <a:path w="7479030" h="7064375">
                <a:moveTo>
                  <a:pt x="7300646" y="0"/>
                </a:moveTo>
                <a:lnTo>
                  <a:pt x="178088" y="0"/>
                </a:lnTo>
                <a:lnTo>
                  <a:pt x="130746" y="6360"/>
                </a:lnTo>
                <a:lnTo>
                  <a:pt x="88205" y="24310"/>
                </a:lnTo>
                <a:lnTo>
                  <a:pt x="52162" y="52154"/>
                </a:lnTo>
                <a:lnTo>
                  <a:pt x="24314" y="88195"/>
                </a:lnTo>
                <a:lnTo>
                  <a:pt x="6361" y="130739"/>
                </a:lnTo>
                <a:lnTo>
                  <a:pt x="0" y="178088"/>
                </a:lnTo>
                <a:lnTo>
                  <a:pt x="0" y="6886041"/>
                </a:lnTo>
                <a:lnTo>
                  <a:pt x="6361" y="6933387"/>
                </a:lnTo>
                <a:lnTo>
                  <a:pt x="24314" y="6975929"/>
                </a:lnTo>
                <a:lnTo>
                  <a:pt x="52162" y="7011972"/>
                </a:lnTo>
                <a:lnTo>
                  <a:pt x="88205" y="7039817"/>
                </a:lnTo>
                <a:lnTo>
                  <a:pt x="130746" y="7057769"/>
                </a:lnTo>
                <a:lnTo>
                  <a:pt x="178088" y="7064130"/>
                </a:lnTo>
                <a:lnTo>
                  <a:pt x="7300646" y="7064130"/>
                </a:lnTo>
                <a:lnTo>
                  <a:pt x="7347988" y="7057769"/>
                </a:lnTo>
                <a:lnTo>
                  <a:pt x="7390530" y="7039817"/>
                </a:lnTo>
                <a:lnTo>
                  <a:pt x="7426573" y="7011972"/>
                </a:lnTo>
                <a:lnTo>
                  <a:pt x="7454420" y="6975929"/>
                </a:lnTo>
                <a:lnTo>
                  <a:pt x="7472373" y="6933387"/>
                </a:lnTo>
                <a:lnTo>
                  <a:pt x="7478735" y="6886041"/>
                </a:lnTo>
                <a:lnTo>
                  <a:pt x="7478735" y="178088"/>
                </a:lnTo>
                <a:lnTo>
                  <a:pt x="7472373" y="130739"/>
                </a:lnTo>
                <a:lnTo>
                  <a:pt x="7454420" y="88195"/>
                </a:lnTo>
                <a:lnTo>
                  <a:pt x="7426573" y="52154"/>
                </a:lnTo>
                <a:lnTo>
                  <a:pt x="7390530" y="24310"/>
                </a:lnTo>
                <a:lnTo>
                  <a:pt x="7347988" y="6360"/>
                </a:lnTo>
                <a:lnTo>
                  <a:pt x="7300646" y="0"/>
                </a:lnTo>
                <a:close/>
              </a:path>
            </a:pathLst>
          </a:custGeom>
          <a:solidFill>
            <a:srgbClr val="EBE9E6"/>
          </a:solidFill>
        </p:spPr>
        <p:txBody>
          <a:bodyPr wrap="square" lIns="0" tIns="0" rIns="0" bIns="0" rtlCol="0"/>
          <a:lstStyle/>
          <a:p>
            <a:endParaRPr/>
          </a:p>
        </p:txBody>
      </p:sp>
      <p:sp>
        <p:nvSpPr>
          <p:cNvPr id="3" name="Rectangle 2"/>
          <p:cNvSpPr/>
          <p:nvPr/>
        </p:nvSpPr>
        <p:spPr>
          <a:xfrm>
            <a:off x="13840968" y="3544235"/>
            <a:ext cx="7757160" cy="5748810"/>
          </a:xfrm>
          <a:prstGeom prst="rect">
            <a:avLst/>
          </a:prstGeom>
          <a:noFill/>
        </p:spPr>
        <p:txBody>
          <a:bodyPr lIns="0" tIns="0" rIns="0" bIns="0">
            <a:noAutofit/>
          </a:bodyPr>
          <a:lstStyle/>
          <a:p>
            <a:pPr algn="l" rtl="0">
              <a:spcBef>
                <a:spcPct val="0"/>
              </a:spcBef>
              <a:spcAft>
                <a:spcPts val="6000"/>
              </a:spcAft>
            </a:pPr>
            <a:r>
              <a:rPr lang="nl-nl" sz="3000" b="1" i="0" u="none" kern="0" baseline="0" dirty="0">
                <a:solidFill>
                  <a:srgbClr val="E63223"/>
                </a:solidFill>
                <a:effectLst/>
                <a:latin typeface="Arial"/>
                <a:ea typeface="Arial"/>
                <a:cs typeface="Arial"/>
              </a:rPr>
              <a:t>6.</a:t>
            </a:r>
            <a:r>
              <a:rPr lang="nl-nl" sz="3000" b="1" i="0" u="none" kern="0" baseline="0" dirty="0">
                <a:solidFill>
                  <a:srgbClr val="E63223"/>
                </a:solidFill>
                <a:latin typeface="Arial"/>
                <a:ea typeface="Arial"/>
                <a:cs typeface="Arial"/>
              </a:rPr>
              <a:t> We concurreren eerlijk en respecteren de vrije markt</a:t>
            </a:r>
            <a:endParaRPr lang="nl-nl" sz="3000" b="1" i="0" u="none" kern="0" baseline="0" dirty="0">
              <a:solidFill>
                <a:srgbClr val="E63223"/>
              </a:solidFill>
              <a:effectLst/>
              <a:latin typeface="Arial"/>
              <a:ea typeface="Arial"/>
              <a:cs typeface="Arial"/>
            </a:endParaRPr>
          </a:p>
          <a:p>
            <a:pPr algn="l" rtl="0">
              <a:spcBef>
                <a:spcPct val="0"/>
              </a:spcBef>
              <a:spcAft>
                <a:spcPts val="3000"/>
              </a:spcAft>
            </a:pPr>
            <a:r>
              <a:rPr lang="nl-nl" sz="2300" b="0" i="0" u="none" kern="0" baseline="0" dirty="0">
                <a:latin typeface="Arial"/>
                <a:ea typeface="Arial"/>
                <a:cs typeface="Arial"/>
              </a:rPr>
              <a:t>In ons bedrijf zetten we ons in voor eerlijkheid</a:t>
            </a:r>
            <a:r>
              <a:rPr lang="nl-nl" sz="2300" b="0" i="0" u="none" kern="0" baseline="0" dirty="0">
                <a:effectLst/>
                <a:latin typeface="Arial"/>
                <a:ea typeface="Arial"/>
                <a:cs typeface="Arial"/>
              </a:rPr>
              <a:t>,</a:t>
            </a:r>
            <a:r>
              <a:rPr lang="nl-nl" sz="2300" b="0" i="0" u="none" kern="0" baseline="0" dirty="0">
                <a:latin typeface="Arial"/>
                <a:ea typeface="Arial"/>
                <a:cs typeface="Arial"/>
              </a:rPr>
              <a:t> integriteit en rechtvaardigheid</a:t>
            </a:r>
            <a:r>
              <a:rPr lang="nl-nl" sz="2300" b="0" i="0" u="none" kern="0" baseline="0" dirty="0">
                <a:effectLst/>
                <a:latin typeface="Arial"/>
                <a:ea typeface="Arial"/>
                <a:cs typeface="Arial"/>
              </a:rPr>
              <a:t>.</a:t>
            </a:r>
            <a:r>
              <a:rPr lang="nl-nl" sz="2300" b="0" i="0" u="none" kern="0" baseline="0" dirty="0">
                <a:latin typeface="Arial"/>
                <a:ea typeface="Arial"/>
                <a:cs typeface="Arial"/>
              </a:rPr>
              <a:t> We verwachten van onze leveranciers en zakenpartners dat zij deze waarden ook naleven</a:t>
            </a:r>
            <a:r>
              <a:rPr lang="nl-nl" sz="2300" b="0" i="0" u="none" kern="0" baseline="0" dirty="0">
                <a:effectLst/>
                <a:latin typeface="Arial"/>
                <a:ea typeface="Arial"/>
                <a:cs typeface="Arial"/>
              </a:rPr>
              <a:t>.</a:t>
            </a:r>
          </a:p>
          <a:p>
            <a:pPr algn="l" rtl="0">
              <a:spcBef>
                <a:spcPct val="0"/>
              </a:spcBef>
              <a:spcAft>
                <a:spcPts val="3000"/>
              </a:spcAft>
            </a:pPr>
            <a:r>
              <a:rPr lang="nl-nl" sz="2300" b="0" i="0" u="none" kern="0" baseline="0" dirty="0">
                <a:latin typeface="Arial"/>
                <a:ea typeface="Arial"/>
                <a:cs typeface="Arial"/>
              </a:rPr>
              <a:t>We leven alle mededingings- en antitrustwetten na</a:t>
            </a:r>
            <a:r>
              <a:rPr lang="nl-nl" sz="2300" b="0" i="0" u="none" kern="0" baseline="0" dirty="0">
                <a:effectLst/>
                <a:latin typeface="Arial"/>
                <a:ea typeface="Arial"/>
                <a:cs typeface="Arial"/>
              </a:rPr>
              <a:t>.</a:t>
            </a:r>
            <a:r>
              <a:rPr lang="nl-nl" sz="2300" b="0" i="0" u="none" kern="0" baseline="0" dirty="0">
                <a:latin typeface="Arial"/>
                <a:ea typeface="Arial"/>
                <a:cs typeface="Arial"/>
              </a:rPr>
              <a:t> We streven ernaar te concurreren op basis van verdiensten</a:t>
            </a:r>
            <a:r>
              <a:rPr lang="nl-nl" sz="2300" b="0" i="0" u="none" kern="0" baseline="0" dirty="0">
                <a:effectLst/>
                <a:latin typeface="Arial"/>
                <a:ea typeface="Arial"/>
                <a:cs typeface="Arial"/>
              </a:rPr>
              <a:t>,</a:t>
            </a:r>
            <a:r>
              <a:rPr lang="nl-nl" sz="2300" b="0" i="0" u="none" kern="0" baseline="0" dirty="0">
                <a:latin typeface="Arial"/>
                <a:ea typeface="Arial"/>
                <a:cs typeface="Arial"/>
              </a:rPr>
              <a:t> en bieden prijzen aan die het resultaat zijn van vrije concurrentie</a:t>
            </a:r>
            <a:r>
              <a:rPr lang="nl-nl" sz="2300" b="0" i="0" u="none" kern="0" baseline="0" dirty="0">
                <a:effectLst/>
                <a:latin typeface="Arial"/>
                <a:ea typeface="Arial"/>
                <a:cs typeface="Arial"/>
              </a:rPr>
              <a:t>.</a:t>
            </a:r>
            <a:r>
              <a:rPr lang="nl-nl" sz="2300" b="0" i="0" u="none" kern="0" baseline="0" dirty="0">
                <a:latin typeface="Arial"/>
                <a:ea typeface="Arial"/>
                <a:cs typeface="Arial"/>
              </a:rPr>
              <a:t> Wij respecteren de legitieme belangen van onze klanten en leveranciers</a:t>
            </a:r>
            <a:r>
              <a:rPr lang="nl-nl" sz="2300" b="0" i="0" u="none" kern="0" baseline="0" dirty="0">
                <a:effectLst/>
                <a:latin typeface="Arial"/>
                <a:ea typeface="Arial"/>
                <a:cs typeface="Arial"/>
              </a:rPr>
              <a:t>.</a:t>
            </a:r>
          </a:p>
          <a:p>
            <a:pPr algn="l" rtl="0">
              <a:spcBef>
                <a:spcPct val="0"/>
              </a:spcBef>
              <a:spcAft>
                <a:spcPts val="3000"/>
              </a:spcAft>
            </a:pPr>
            <a:r>
              <a:rPr lang="nl-nl" sz="2300" b="0" i="0" u="none" kern="0" baseline="0" dirty="0">
                <a:latin typeface="Arial"/>
                <a:ea typeface="Arial"/>
                <a:cs typeface="Arial"/>
              </a:rPr>
              <a:t>We groeien en verbeteren in een concurrerende markt</a:t>
            </a:r>
            <a:r>
              <a:rPr lang="nl-nl" sz="2300" b="0" i="0" u="none" kern="0" baseline="0" dirty="0">
                <a:effectLst/>
                <a:latin typeface="Arial"/>
                <a:ea typeface="Arial"/>
                <a:cs typeface="Arial"/>
              </a:rPr>
              <a:t>.</a:t>
            </a:r>
          </a:p>
        </p:txBody>
      </p:sp>
      <p:sp>
        <p:nvSpPr>
          <p:cNvPr id="6" name="Rectangle 5">
            <a:extLst>
              <a:ext uri="{FF2B5EF4-FFF2-40B4-BE49-F238E27FC236}">
                <a16:creationId xmlns:a16="http://schemas.microsoft.com/office/drawing/2014/main" id="{E67DE2A3-57AB-4EC1-A987-891CE25FF02F}"/>
              </a:ext>
            </a:extLst>
          </p:cNvPr>
          <p:cNvSpPr/>
          <p:nvPr/>
        </p:nvSpPr>
        <p:spPr>
          <a:xfrm>
            <a:off x="861822" y="791718"/>
            <a:ext cx="2124456" cy="573024"/>
          </a:xfrm>
          <a:prstGeom prst="rect">
            <a:avLst/>
          </a:prstGeom>
          <a:noFill/>
        </p:spPr>
        <p:txBody>
          <a:bodyPr wrap="none" lIns="0" tIns="0" rIns="0" bIns="0">
            <a:noAutofit/>
          </a:bodyPr>
          <a:lstStyle/>
          <a:p>
            <a:pPr algn="l" rtl="0">
              <a:spcBef>
                <a:spcPct val="0"/>
              </a:spcBef>
              <a:spcAft>
                <a:spcPct val="0"/>
              </a:spcAft>
            </a:pPr>
            <a:r>
              <a:rPr lang="nl-nl" sz="2300" b="1" i="0" u="none" kern="0" baseline="0">
                <a:solidFill>
                  <a:srgbClr val="E63223"/>
                </a:solidFill>
                <a:latin typeface="Arial"/>
                <a:ea typeface="Arial"/>
                <a:cs typeface="Arial"/>
              </a:rPr>
              <a:t>Onze principes</a:t>
            </a:r>
          </a:p>
        </p:txBody>
      </p:sp>
      <p:pic>
        <p:nvPicPr>
          <p:cNvPr id="10" name="Picture 9">
            <a:extLst>
              <a:ext uri="{FF2B5EF4-FFF2-40B4-BE49-F238E27FC236}">
                <a16:creationId xmlns:a16="http://schemas.microsoft.com/office/drawing/2014/main" id="{99AC7E1B-B6FC-4AD0-98D5-FBAB449E56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277" y="9813797"/>
            <a:ext cx="2935230" cy="2346965"/>
          </a:xfrm>
          <a:prstGeom prst="rect">
            <a:avLst/>
          </a:prstGeom>
        </p:spPr>
      </p:pic>
      <p:pic>
        <p:nvPicPr>
          <p:cNvPr id="12" name="Picture 11">
            <a:extLst>
              <a:ext uri="{FF2B5EF4-FFF2-40B4-BE49-F238E27FC236}">
                <a16:creationId xmlns:a16="http://schemas.microsoft.com/office/drawing/2014/main" id="{59CFD358-F3B9-44C9-A571-D3F661856E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73967" y="9293045"/>
            <a:ext cx="3185166" cy="3194310"/>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object 6">
            <a:extLst>
              <a:ext uri="{FF2B5EF4-FFF2-40B4-BE49-F238E27FC236}">
                <a16:creationId xmlns:a16="http://schemas.microsoft.com/office/drawing/2014/main" id="{76EEF29D-ECA8-45A1-80C7-B8E8D35A8E65}"/>
              </a:ext>
            </a:extLst>
          </p:cNvPr>
          <p:cNvSpPr/>
          <p:nvPr/>
        </p:nvSpPr>
        <p:spPr>
          <a:xfrm>
            <a:off x="12917082" y="2825800"/>
            <a:ext cx="9070581" cy="8567687"/>
          </a:xfrm>
          <a:custGeom>
            <a:avLst/>
            <a:gdLst/>
            <a:ahLst/>
            <a:cxnLst/>
            <a:rect l="l" t="t" r="r" b="b"/>
            <a:pathLst>
              <a:path w="7479030" h="7064375">
                <a:moveTo>
                  <a:pt x="7300646" y="0"/>
                </a:moveTo>
                <a:lnTo>
                  <a:pt x="178088" y="0"/>
                </a:lnTo>
                <a:lnTo>
                  <a:pt x="130746" y="6360"/>
                </a:lnTo>
                <a:lnTo>
                  <a:pt x="88205" y="24310"/>
                </a:lnTo>
                <a:lnTo>
                  <a:pt x="52162" y="52154"/>
                </a:lnTo>
                <a:lnTo>
                  <a:pt x="24314" y="88195"/>
                </a:lnTo>
                <a:lnTo>
                  <a:pt x="6361" y="130739"/>
                </a:lnTo>
                <a:lnTo>
                  <a:pt x="0" y="178088"/>
                </a:lnTo>
                <a:lnTo>
                  <a:pt x="0" y="6886041"/>
                </a:lnTo>
                <a:lnTo>
                  <a:pt x="6361" y="6933387"/>
                </a:lnTo>
                <a:lnTo>
                  <a:pt x="24314" y="6975929"/>
                </a:lnTo>
                <a:lnTo>
                  <a:pt x="52162" y="7011972"/>
                </a:lnTo>
                <a:lnTo>
                  <a:pt x="88205" y="7039817"/>
                </a:lnTo>
                <a:lnTo>
                  <a:pt x="130746" y="7057769"/>
                </a:lnTo>
                <a:lnTo>
                  <a:pt x="178088" y="7064130"/>
                </a:lnTo>
                <a:lnTo>
                  <a:pt x="7300646" y="7064130"/>
                </a:lnTo>
                <a:lnTo>
                  <a:pt x="7347988" y="7057769"/>
                </a:lnTo>
                <a:lnTo>
                  <a:pt x="7390530" y="7039817"/>
                </a:lnTo>
                <a:lnTo>
                  <a:pt x="7426573" y="7011972"/>
                </a:lnTo>
                <a:lnTo>
                  <a:pt x="7454420" y="6975929"/>
                </a:lnTo>
                <a:lnTo>
                  <a:pt x="7472373" y="6933387"/>
                </a:lnTo>
                <a:lnTo>
                  <a:pt x="7478735" y="6886041"/>
                </a:lnTo>
                <a:lnTo>
                  <a:pt x="7478735" y="178088"/>
                </a:lnTo>
                <a:lnTo>
                  <a:pt x="7472373" y="130739"/>
                </a:lnTo>
                <a:lnTo>
                  <a:pt x="7454420" y="88195"/>
                </a:lnTo>
                <a:lnTo>
                  <a:pt x="7426573" y="52154"/>
                </a:lnTo>
                <a:lnTo>
                  <a:pt x="7390530" y="24310"/>
                </a:lnTo>
                <a:lnTo>
                  <a:pt x="7347988" y="6360"/>
                </a:lnTo>
                <a:lnTo>
                  <a:pt x="7300646" y="0"/>
                </a:lnTo>
                <a:close/>
              </a:path>
            </a:pathLst>
          </a:custGeom>
          <a:solidFill>
            <a:srgbClr val="E63223"/>
          </a:solidFill>
        </p:spPr>
        <p:txBody>
          <a:bodyPr wrap="square" lIns="0" tIns="0" rIns="0" bIns="0" rtlCol="0"/>
          <a:lstStyle/>
          <a:p>
            <a:endParaRPr/>
          </a:p>
        </p:txBody>
      </p:sp>
      <p:sp>
        <p:nvSpPr>
          <p:cNvPr id="7" name="object 6">
            <a:extLst>
              <a:ext uri="{FF2B5EF4-FFF2-40B4-BE49-F238E27FC236}">
                <a16:creationId xmlns:a16="http://schemas.microsoft.com/office/drawing/2014/main" id="{4BC05933-2E73-4FF3-B7E9-EC15EF511047}"/>
              </a:ext>
            </a:extLst>
          </p:cNvPr>
          <p:cNvSpPr/>
          <p:nvPr/>
        </p:nvSpPr>
        <p:spPr>
          <a:xfrm>
            <a:off x="3084987" y="2825800"/>
            <a:ext cx="9070581" cy="8567687"/>
          </a:xfrm>
          <a:custGeom>
            <a:avLst/>
            <a:gdLst/>
            <a:ahLst/>
            <a:cxnLst/>
            <a:rect l="l" t="t" r="r" b="b"/>
            <a:pathLst>
              <a:path w="7479030" h="7064375">
                <a:moveTo>
                  <a:pt x="7300646" y="0"/>
                </a:moveTo>
                <a:lnTo>
                  <a:pt x="178088" y="0"/>
                </a:lnTo>
                <a:lnTo>
                  <a:pt x="130746" y="6360"/>
                </a:lnTo>
                <a:lnTo>
                  <a:pt x="88205" y="24310"/>
                </a:lnTo>
                <a:lnTo>
                  <a:pt x="52162" y="52154"/>
                </a:lnTo>
                <a:lnTo>
                  <a:pt x="24314" y="88195"/>
                </a:lnTo>
                <a:lnTo>
                  <a:pt x="6361" y="130739"/>
                </a:lnTo>
                <a:lnTo>
                  <a:pt x="0" y="178088"/>
                </a:lnTo>
                <a:lnTo>
                  <a:pt x="0" y="6886041"/>
                </a:lnTo>
                <a:lnTo>
                  <a:pt x="6361" y="6933387"/>
                </a:lnTo>
                <a:lnTo>
                  <a:pt x="24314" y="6975929"/>
                </a:lnTo>
                <a:lnTo>
                  <a:pt x="52162" y="7011972"/>
                </a:lnTo>
                <a:lnTo>
                  <a:pt x="88205" y="7039817"/>
                </a:lnTo>
                <a:lnTo>
                  <a:pt x="130746" y="7057769"/>
                </a:lnTo>
                <a:lnTo>
                  <a:pt x="178088" y="7064130"/>
                </a:lnTo>
                <a:lnTo>
                  <a:pt x="7300646" y="7064130"/>
                </a:lnTo>
                <a:lnTo>
                  <a:pt x="7347988" y="7057769"/>
                </a:lnTo>
                <a:lnTo>
                  <a:pt x="7390530" y="7039817"/>
                </a:lnTo>
                <a:lnTo>
                  <a:pt x="7426573" y="7011972"/>
                </a:lnTo>
                <a:lnTo>
                  <a:pt x="7454420" y="6975929"/>
                </a:lnTo>
                <a:lnTo>
                  <a:pt x="7472373" y="6933387"/>
                </a:lnTo>
                <a:lnTo>
                  <a:pt x="7478735" y="6886041"/>
                </a:lnTo>
                <a:lnTo>
                  <a:pt x="7478735" y="178088"/>
                </a:lnTo>
                <a:lnTo>
                  <a:pt x="7472373" y="130739"/>
                </a:lnTo>
                <a:lnTo>
                  <a:pt x="7454420" y="88195"/>
                </a:lnTo>
                <a:lnTo>
                  <a:pt x="7426573" y="52154"/>
                </a:lnTo>
                <a:lnTo>
                  <a:pt x="7390530" y="24310"/>
                </a:lnTo>
                <a:lnTo>
                  <a:pt x="7347988" y="6360"/>
                </a:lnTo>
                <a:lnTo>
                  <a:pt x="7300646" y="0"/>
                </a:lnTo>
                <a:close/>
              </a:path>
            </a:pathLst>
          </a:custGeom>
          <a:solidFill>
            <a:srgbClr val="EBE9E6"/>
          </a:solidFill>
        </p:spPr>
        <p:txBody>
          <a:bodyPr wrap="square" lIns="0" tIns="0" rIns="0" bIns="0" rtlCol="0"/>
          <a:lstStyle/>
          <a:p>
            <a:endParaRPr/>
          </a:p>
        </p:txBody>
      </p:sp>
      <p:sp>
        <p:nvSpPr>
          <p:cNvPr id="2" name="Rectangle 1"/>
          <p:cNvSpPr/>
          <p:nvPr/>
        </p:nvSpPr>
        <p:spPr>
          <a:xfrm>
            <a:off x="3983736" y="3775710"/>
            <a:ext cx="7784592" cy="6477000"/>
          </a:xfrm>
          <a:prstGeom prst="rect">
            <a:avLst/>
          </a:prstGeom>
          <a:noFill/>
        </p:spPr>
        <p:txBody>
          <a:bodyPr lIns="0" tIns="0" rIns="0" bIns="0">
            <a:noAutofit/>
          </a:bodyPr>
          <a:lstStyle/>
          <a:p>
            <a:pPr algn="l" rtl="0">
              <a:spcBef>
                <a:spcPct val="0"/>
              </a:spcBef>
              <a:spcAft>
                <a:spcPts val="6000"/>
              </a:spcAft>
            </a:pPr>
            <a:r>
              <a:rPr lang="nl-nl" sz="3000" b="1" i="0" u="none" kern="0" baseline="0" dirty="0">
                <a:solidFill>
                  <a:srgbClr val="E63223"/>
                </a:solidFill>
                <a:effectLst/>
                <a:latin typeface="Arial"/>
                <a:ea typeface="Arial"/>
                <a:cs typeface="Arial"/>
              </a:rPr>
              <a:t>7.</a:t>
            </a:r>
            <a:r>
              <a:rPr lang="nl-nl" sz="3000" b="1" i="0" u="none" kern="0" baseline="0" dirty="0">
                <a:solidFill>
                  <a:srgbClr val="E63223"/>
                </a:solidFill>
                <a:latin typeface="Arial"/>
                <a:ea typeface="Arial"/>
                <a:cs typeface="Arial"/>
              </a:rPr>
              <a:t> We respecteren het milieu en voeren ons bedrijf op een maatschappelijk verantwoorde wijze</a:t>
            </a:r>
            <a:endParaRPr lang="nl-nl" sz="3000" b="1" i="0" u="none" kern="0" baseline="0" dirty="0">
              <a:solidFill>
                <a:srgbClr val="E63223"/>
              </a:solidFill>
              <a:effectLst/>
              <a:latin typeface="Arial"/>
              <a:ea typeface="Arial"/>
              <a:cs typeface="Arial"/>
            </a:endParaRPr>
          </a:p>
          <a:p>
            <a:pPr algn="l" rtl="0">
              <a:spcBef>
                <a:spcPct val="0"/>
              </a:spcBef>
              <a:spcAft>
                <a:spcPts val="4000"/>
              </a:spcAft>
            </a:pPr>
            <a:r>
              <a:rPr lang="nl-nl" sz="2300" b="0" i="0" u="none" kern="0" baseline="0" dirty="0">
                <a:latin typeface="Arial"/>
                <a:ea typeface="Arial"/>
                <a:cs typeface="Arial"/>
              </a:rPr>
              <a:t>Wij geloven dat winstgerichte groei</a:t>
            </a:r>
            <a:r>
              <a:rPr lang="nl-nl" sz="2300" b="0" i="0" u="none" kern="0" baseline="0" dirty="0">
                <a:effectLst/>
                <a:latin typeface="Arial"/>
                <a:ea typeface="Arial"/>
                <a:cs typeface="Arial"/>
              </a:rPr>
              <a:t>,</a:t>
            </a:r>
            <a:r>
              <a:rPr lang="nl-nl" sz="2300" b="0" i="0" u="none" kern="0" baseline="0" dirty="0">
                <a:latin typeface="Arial"/>
                <a:ea typeface="Arial"/>
                <a:cs typeface="Arial"/>
              </a:rPr>
              <a:t> zorg voor het milieu en bijdragen aan duurzame sociale ontwikkeling hand in hand gaan</a:t>
            </a:r>
            <a:r>
              <a:rPr lang="nl-nl" sz="2300" b="0" i="0" u="none" kern="0" baseline="0" dirty="0">
                <a:effectLst/>
                <a:latin typeface="Arial"/>
                <a:ea typeface="Arial"/>
                <a:cs typeface="Arial"/>
              </a:rPr>
              <a:t>.</a:t>
            </a:r>
          </a:p>
          <a:p>
            <a:pPr algn="l" rtl="0">
              <a:spcBef>
                <a:spcPct val="0"/>
              </a:spcBef>
              <a:spcAft>
                <a:spcPct val="0"/>
              </a:spcAft>
            </a:pPr>
            <a:r>
              <a:rPr lang="nl-nl" sz="2300" b="0" i="0" u="none" kern="0" baseline="0" dirty="0">
                <a:latin typeface="Arial"/>
                <a:ea typeface="Arial"/>
                <a:cs typeface="Arial"/>
              </a:rPr>
              <a:t>We streven er daarom naar om de impact van onze activiteiten en toeleveringsketen op het milieu te verminderen door het energie- en watergebruik te optimaliseren</a:t>
            </a:r>
            <a:r>
              <a:rPr lang="nl-nl" sz="2300" b="0" i="0" u="none" kern="0" baseline="0" dirty="0">
                <a:effectLst/>
                <a:latin typeface="Arial"/>
                <a:ea typeface="Arial"/>
                <a:cs typeface="Arial"/>
              </a:rPr>
              <a:t>,</a:t>
            </a:r>
            <a:r>
              <a:rPr lang="nl-nl" sz="2300" b="0" i="0" u="none" kern="0" baseline="0" dirty="0">
                <a:latin typeface="Arial"/>
                <a:ea typeface="Arial"/>
                <a:cs typeface="Arial"/>
              </a:rPr>
              <a:t> luchtvervuiling te monitoren en afvalproductie te minimaliseren</a:t>
            </a:r>
            <a:r>
              <a:rPr lang="nl-nl" sz="2300" b="0" i="0" u="none" kern="0" baseline="0" dirty="0">
                <a:effectLst/>
                <a:latin typeface="Arial"/>
                <a:ea typeface="Arial"/>
                <a:cs typeface="Arial"/>
              </a:rPr>
              <a:t>.</a:t>
            </a:r>
            <a:r>
              <a:rPr lang="nl-nl" sz="2300" b="0" i="0" u="none" kern="0" baseline="0" dirty="0">
                <a:latin typeface="Arial"/>
                <a:ea typeface="Arial"/>
                <a:cs typeface="Arial"/>
              </a:rPr>
              <a:t> We vragen onze leveranciers om de sociale</a:t>
            </a:r>
            <a:r>
              <a:rPr lang="nl-nl" sz="2300" b="0" i="0" u="none" kern="0" baseline="0" dirty="0">
                <a:effectLst/>
                <a:latin typeface="Arial"/>
                <a:ea typeface="Arial"/>
                <a:cs typeface="Arial"/>
              </a:rPr>
              <a:t>,</a:t>
            </a:r>
            <a:r>
              <a:rPr lang="nl-nl" sz="2300" b="0" i="0" u="none" kern="0" baseline="0" dirty="0">
                <a:latin typeface="Arial"/>
                <a:ea typeface="Arial"/>
                <a:cs typeface="Arial"/>
              </a:rPr>
              <a:t> milieu- en ethische aspecten van hun producten en processen systematisch te verbeteren</a:t>
            </a:r>
            <a:r>
              <a:rPr lang="nl-nl" sz="2300" b="0" i="0" u="none" kern="0" baseline="0" dirty="0">
                <a:effectLst/>
                <a:latin typeface="Arial"/>
                <a:ea typeface="Arial"/>
                <a:cs typeface="Arial"/>
              </a:rPr>
              <a:t>.</a:t>
            </a:r>
            <a:r>
              <a:rPr lang="nl-nl" sz="2300" b="0" i="0" u="none" kern="0" baseline="0" dirty="0">
                <a:latin typeface="Arial"/>
                <a:ea typeface="Arial"/>
                <a:cs typeface="Arial"/>
              </a:rPr>
              <a:t> Waar mogelijk helpen we hen daarbij</a:t>
            </a:r>
            <a:r>
              <a:rPr lang="nl-nl" sz="2300" b="0" i="0" u="none" kern="0" baseline="0" dirty="0">
                <a:effectLst/>
                <a:latin typeface="Arial"/>
                <a:ea typeface="Arial"/>
                <a:cs typeface="Arial"/>
              </a:rPr>
              <a:t>.</a:t>
            </a:r>
          </a:p>
        </p:txBody>
      </p:sp>
      <p:sp>
        <p:nvSpPr>
          <p:cNvPr id="3" name="Rectangle 2"/>
          <p:cNvSpPr/>
          <p:nvPr/>
        </p:nvSpPr>
        <p:spPr>
          <a:xfrm>
            <a:off x="13794486" y="3775710"/>
            <a:ext cx="7852176" cy="6751320"/>
          </a:xfrm>
          <a:prstGeom prst="rect">
            <a:avLst/>
          </a:prstGeom>
          <a:noFill/>
        </p:spPr>
        <p:txBody>
          <a:bodyPr lIns="0" tIns="0" rIns="0" bIns="0">
            <a:noAutofit/>
          </a:bodyPr>
          <a:lstStyle/>
          <a:p>
            <a:pPr algn="l" rtl="0">
              <a:spcBef>
                <a:spcPct val="0"/>
              </a:spcBef>
              <a:spcAft>
                <a:spcPts val="8400"/>
              </a:spcAft>
            </a:pPr>
            <a:r>
              <a:rPr lang="nl-nl" sz="3000" b="1" i="0" u="none" kern="0" baseline="0" dirty="0">
                <a:solidFill>
                  <a:srgbClr val="FFFFFF"/>
                </a:solidFill>
                <a:latin typeface="Arial"/>
                <a:ea typeface="Arial"/>
                <a:cs typeface="Arial"/>
              </a:rPr>
              <a:t>De principes van onze gedragscode</a:t>
            </a:r>
          </a:p>
          <a:p>
            <a:pPr marL="457200" indent="-457200" algn="l" rtl="0">
              <a:spcBef>
                <a:spcPct val="0"/>
              </a:spcBef>
              <a:spcAft>
                <a:spcPts val="1200"/>
              </a:spcAft>
              <a:buFont typeface="+mj-lt"/>
              <a:buAutoNum type="arabicPeriod"/>
            </a:pPr>
            <a:r>
              <a:rPr lang="nl-nl" sz="2300" b="1" i="0" u="none" kern="0" baseline="0" dirty="0">
                <a:solidFill>
                  <a:srgbClr val="FFFFFF"/>
                </a:solidFill>
                <a:latin typeface="Arial"/>
                <a:ea typeface="Arial"/>
                <a:cs typeface="Arial"/>
              </a:rPr>
              <a:t>Wij produceren kwaliteitssnacks volgens de hoogste normen</a:t>
            </a:r>
            <a:r>
              <a:rPr lang="nl-nl" sz="2300" b="0" i="0" u="none" kern="0" baseline="0" dirty="0">
                <a:solidFill>
                  <a:srgbClr val="FFFFFF"/>
                </a:solidFill>
                <a:effectLst/>
                <a:latin typeface="Arial"/>
                <a:ea typeface="Arial"/>
                <a:cs typeface="Arial"/>
              </a:rPr>
              <a:t>.</a:t>
            </a:r>
          </a:p>
          <a:p>
            <a:pPr marL="457200" indent="-457200" algn="l" rtl="0">
              <a:spcBef>
                <a:spcPct val="0"/>
              </a:spcBef>
              <a:spcAft>
                <a:spcPts val="1200"/>
              </a:spcAft>
              <a:buFont typeface="+mj-lt"/>
              <a:buAutoNum type="arabicPeriod"/>
            </a:pPr>
            <a:r>
              <a:rPr lang="nl-nl" sz="2300" b="1" i="0" u="none" kern="0" baseline="0" dirty="0">
                <a:solidFill>
                  <a:srgbClr val="FFFFFF"/>
                </a:solidFill>
                <a:latin typeface="Arial"/>
                <a:ea typeface="Arial"/>
                <a:cs typeface="Arial"/>
              </a:rPr>
              <a:t>We handelen altijd integer</a:t>
            </a:r>
            <a:r>
              <a:rPr lang="nl-nl" sz="2300" b="1" i="0" u="none" kern="0" baseline="0" dirty="0">
                <a:solidFill>
                  <a:srgbClr val="FFFFFF"/>
                </a:solidFill>
                <a:effectLst/>
                <a:latin typeface="Arial"/>
                <a:ea typeface="Arial"/>
                <a:cs typeface="Arial"/>
              </a:rPr>
              <a:t>.</a:t>
            </a:r>
          </a:p>
          <a:p>
            <a:pPr marL="457200" indent="-457200" algn="l" rtl="0">
              <a:spcBef>
                <a:spcPct val="0"/>
              </a:spcBef>
              <a:spcAft>
                <a:spcPts val="1200"/>
              </a:spcAft>
              <a:buFont typeface="+mj-lt"/>
              <a:buAutoNum type="arabicPeriod"/>
            </a:pPr>
            <a:r>
              <a:rPr lang="nl-nl" sz="2300" b="1" i="0" u="none" kern="0" baseline="0" dirty="0">
                <a:solidFill>
                  <a:srgbClr val="FFFFFF"/>
                </a:solidFill>
                <a:latin typeface="Arial"/>
                <a:ea typeface="Arial"/>
                <a:cs typeface="Arial"/>
              </a:rPr>
              <a:t>Wij handelen eerlijk en in het beste belang van Intersnack Group</a:t>
            </a:r>
            <a:r>
              <a:rPr lang="nl-nl" sz="2300" b="1" i="0" u="none" kern="0" baseline="0" dirty="0">
                <a:solidFill>
                  <a:srgbClr val="FFFFFF"/>
                </a:solidFill>
                <a:effectLst/>
                <a:latin typeface="Arial"/>
                <a:ea typeface="Arial"/>
                <a:cs typeface="Arial"/>
              </a:rPr>
              <a:t>.</a:t>
            </a:r>
          </a:p>
          <a:p>
            <a:pPr marL="457200" indent="-457200" algn="l" rtl="0">
              <a:spcBef>
                <a:spcPct val="0"/>
              </a:spcBef>
              <a:spcAft>
                <a:spcPts val="1200"/>
              </a:spcAft>
              <a:buFont typeface="+mj-lt"/>
              <a:buAutoNum type="arabicPeriod"/>
            </a:pPr>
            <a:r>
              <a:rPr lang="nl-nl" sz="2300" b="1" i="0" u="none" kern="0" baseline="0" dirty="0">
                <a:solidFill>
                  <a:srgbClr val="FFFFFF"/>
                </a:solidFill>
                <a:latin typeface="Arial"/>
                <a:ea typeface="Arial"/>
                <a:cs typeface="Arial"/>
              </a:rPr>
              <a:t>Wij veroordelen alle vormen van omkoping en corruptie</a:t>
            </a:r>
            <a:r>
              <a:rPr lang="nl-nl" sz="2300" b="1" i="0" u="none" kern="0" baseline="0" dirty="0">
                <a:solidFill>
                  <a:srgbClr val="FFFFFF"/>
                </a:solidFill>
                <a:effectLst/>
                <a:latin typeface="Arial"/>
                <a:ea typeface="Arial"/>
                <a:cs typeface="Arial"/>
              </a:rPr>
              <a:t>.</a:t>
            </a:r>
          </a:p>
          <a:p>
            <a:pPr marL="457200" indent="-457200" algn="l" rtl="0">
              <a:spcBef>
                <a:spcPct val="0"/>
              </a:spcBef>
              <a:spcAft>
                <a:spcPts val="1200"/>
              </a:spcAft>
              <a:buFont typeface="+mj-lt"/>
              <a:buAutoNum type="arabicPeriod"/>
            </a:pPr>
            <a:r>
              <a:rPr lang="nl-nl" sz="2300" b="1" i="0" u="none" kern="0" baseline="0" dirty="0">
                <a:solidFill>
                  <a:srgbClr val="FFFFFF"/>
                </a:solidFill>
                <a:latin typeface="Arial"/>
                <a:ea typeface="Arial"/>
                <a:cs typeface="Arial"/>
              </a:rPr>
              <a:t>We behandelen mensen eerlijk</a:t>
            </a:r>
            <a:r>
              <a:rPr lang="nl-nl" sz="2300" b="1" i="0" u="none" kern="0" baseline="0" dirty="0">
                <a:solidFill>
                  <a:srgbClr val="FFFFFF"/>
                </a:solidFill>
                <a:effectLst/>
                <a:latin typeface="Arial"/>
                <a:ea typeface="Arial"/>
                <a:cs typeface="Arial"/>
              </a:rPr>
              <a:t>.</a:t>
            </a:r>
          </a:p>
          <a:p>
            <a:pPr marL="457200" indent="-457200" algn="l" rtl="0">
              <a:spcBef>
                <a:spcPct val="0"/>
              </a:spcBef>
              <a:spcAft>
                <a:spcPts val="1200"/>
              </a:spcAft>
              <a:buFont typeface="+mj-lt"/>
              <a:buAutoNum type="arabicPeriod"/>
            </a:pPr>
            <a:r>
              <a:rPr lang="nl-nl" sz="2300" b="1" i="0" u="none" kern="0" baseline="0" dirty="0">
                <a:solidFill>
                  <a:srgbClr val="FFFFFF"/>
                </a:solidFill>
                <a:latin typeface="Arial"/>
                <a:ea typeface="Arial"/>
                <a:cs typeface="Arial"/>
              </a:rPr>
              <a:t>We concurreren eerlijk en respecteren de vrije markt</a:t>
            </a:r>
            <a:r>
              <a:rPr lang="nl-nl" sz="2300" b="1" i="0" u="none" kern="0" baseline="0" dirty="0">
                <a:solidFill>
                  <a:srgbClr val="FFFFFF"/>
                </a:solidFill>
                <a:effectLst/>
                <a:latin typeface="Arial"/>
                <a:ea typeface="Arial"/>
                <a:cs typeface="Arial"/>
              </a:rPr>
              <a:t>.</a:t>
            </a:r>
          </a:p>
          <a:p>
            <a:pPr marL="457200" indent="-457200" algn="l" rtl="0">
              <a:spcBef>
                <a:spcPct val="0"/>
              </a:spcBef>
              <a:spcAft>
                <a:spcPts val="1200"/>
              </a:spcAft>
              <a:buFont typeface="+mj-lt"/>
              <a:buAutoNum type="arabicPeriod"/>
            </a:pPr>
            <a:r>
              <a:rPr lang="nl-nl" sz="2300" b="1" i="0" u="none" kern="0" baseline="0" dirty="0">
                <a:solidFill>
                  <a:srgbClr val="FFFFFF"/>
                </a:solidFill>
                <a:latin typeface="Arial"/>
                <a:ea typeface="Arial"/>
                <a:cs typeface="Arial"/>
              </a:rPr>
              <a:t>We respecteren het milieu en voeren ons bedrijf op een maatschappelijk verantwoorde wijze</a:t>
            </a:r>
            <a:r>
              <a:rPr lang="nl-nl" sz="2300" b="1" i="0" u="none" kern="0" baseline="0" dirty="0">
                <a:solidFill>
                  <a:srgbClr val="FFFFFF"/>
                </a:solidFill>
                <a:effectLst/>
                <a:latin typeface="Arial"/>
                <a:ea typeface="Arial"/>
                <a:cs typeface="Arial"/>
              </a:rPr>
              <a:t>.</a:t>
            </a:r>
          </a:p>
        </p:txBody>
      </p:sp>
      <p:sp>
        <p:nvSpPr>
          <p:cNvPr id="6" name="Rectangle 5">
            <a:extLst>
              <a:ext uri="{FF2B5EF4-FFF2-40B4-BE49-F238E27FC236}">
                <a16:creationId xmlns:a16="http://schemas.microsoft.com/office/drawing/2014/main" id="{3415A563-B48C-419E-83BF-C5A48F88B3B0}"/>
              </a:ext>
            </a:extLst>
          </p:cNvPr>
          <p:cNvSpPr/>
          <p:nvPr/>
        </p:nvSpPr>
        <p:spPr>
          <a:xfrm>
            <a:off x="861822" y="791718"/>
            <a:ext cx="2124456" cy="573024"/>
          </a:xfrm>
          <a:prstGeom prst="rect">
            <a:avLst/>
          </a:prstGeom>
          <a:noFill/>
        </p:spPr>
        <p:txBody>
          <a:bodyPr wrap="none" lIns="0" tIns="0" rIns="0" bIns="0">
            <a:noAutofit/>
          </a:bodyPr>
          <a:lstStyle/>
          <a:p>
            <a:pPr algn="l" rtl="0">
              <a:spcBef>
                <a:spcPct val="0"/>
              </a:spcBef>
              <a:spcAft>
                <a:spcPct val="0"/>
              </a:spcAft>
            </a:pPr>
            <a:r>
              <a:rPr lang="nl-nl" sz="2300" b="1" i="0" u="none" kern="0" baseline="0">
                <a:solidFill>
                  <a:srgbClr val="E63223"/>
                </a:solidFill>
                <a:latin typeface="Arial"/>
                <a:ea typeface="Arial"/>
                <a:cs typeface="Arial"/>
              </a:rPr>
              <a:t>Onze principes</a:t>
            </a:r>
          </a:p>
        </p:txBody>
      </p:sp>
      <p:pic>
        <p:nvPicPr>
          <p:cNvPr id="10" name="Picture 9">
            <a:extLst>
              <a:ext uri="{FF2B5EF4-FFF2-40B4-BE49-F238E27FC236}">
                <a16:creationId xmlns:a16="http://schemas.microsoft.com/office/drawing/2014/main" id="{17B9F7CD-2B19-4E9B-B4EC-1BF6F92353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277" y="10450830"/>
            <a:ext cx="2782830" cy="1847092"/>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A1526DD-6E82-41DB-B201-A34289F8E5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2" name="Rectangle 1"/>
          <p:cNvSpPr/>
          <p:nvPr/>
        </p:nvSpPr>
        <p:spPr>
          <a:xfrm>
            <a:off x="3966210" y="3665982"/>
            <a:ext cx="7510272" cy="7588172"/>
          </a:xfrm>
          <a:prstGeom prst="rect">
            <a:avLst/>
          </a:prstGeom>
          <a:noFill/>
        </p:spPr>
        <p:txBody>
          <a:bodyPr lIns="0" tIns="0" rIns="0" bIns="0">
            <a:noAutofit/>
          </a:bodyPr>
          <a:lstStyle/>
          <a:p>
            <a:pPr algn="l" rtl="0">
              <a:spcBef>
                <a:spcPct val="0"/>
              </a:spcBef>
              <a:spcAft>
                <a:spcPts val="2400"/>
              </a:spcAft>
            </a:pPr>
            <a:r>
              <a:rPr lang="nl-nl" sz="3000" b="1" i="0" u="none" kern="0" baseline="0" dirty="0">
                <a:solidFill>
                  <a:srgbClr val="E63223"/>
                </a:solidFill>
                <a:latin typeface="Arial"/>
                <a:ea typeface="Arial"/>
                <a:cs typeface="Arial"/>
              </a:rPr>
              <a:t>Advies zoeken</a:t>
            </a:r>
          </a:p>
          <a:p>
            <a:pPr algn="l" rtl="0">
              <a:spcBef>
                <a:spcPct val="0"/>
              </a:spcBef>
              <a:spcAft>
                <a:spcPts val="2400"/>
              </a:spcAft>
            </a:pPr>
            <a:r>
              <a:rPr lang="nl-nl" sz="2300" b="0" i="0" u="none" kern="0" baseline="0" dirty="0">
                <a:latin typeface="Arial"/>
                <a:ea typeface="Arial"/>
                <a:cs typeface="Arial"/>
              </a:rPr>
              <a:t>Geen enkele set principes kan antwoorden geven op elke situatie die zich op het werk kan voordoen</a:t>
            </a:r>
            <a:r>
              <a:rPr lang="nl-nl" sz="2300" b="0" i="0" u="none" kern="0" baseline="0" dirty="0">
                <a:effectLst/>
                <a:latin typeface="Arial"/>
                <a:ea typeface="Arial"/>
                <a:cs typeface="Arial"/>
              </a:rPr>
              <a:t>.</a:t>
            </a:r>
          </a:p>
          <a:p>
            <a:pPr algn="l" rtl="0">
              <a:spcBef>
                <a:spcPct val="0"/>
              </a:spcBef>
              <a:spcAft>
                <a:spcPts val="6000"/>
              </a:spcAft>
            </a:pPr>
            <a:r>
              <a:rPr lang="nl-nl" sz="2300" b="0" i="0" u="none" kern="0" baseline="0" dirty="0">
                <a:latin typeface="Arial"/>
                <a:ea typeface="Arial"/>
                <a:cs typeface="Arial"/>
              </a:rPr>
              <a:t>Wat moeten we doen als deze zeven principes geen dekking bieden voor een specifieke situatie waarmee we worden geconfronteerd?</a:t>
            </a:r>
          </a:p>
          <a:p>
            <a:pPr algn="l" rtl="0">
              <a:spcBef>
                <a:spcPct val="0"/>
              </a:spcBef>
            </a:pPr>
            <a:r>
              <a:rPr lang="nl-nl" sz="2300" b="1" i="0" u="none" kern="0" baseline="0" dirty="0">
                <a:latin typeface="Arial"/>
                <a:ea typeface="Arial"/>
                <a:cs typeface="Arial"/>
              </a:rPr>
              <a:t>Denk aan onze kernwaarden</a:t>
            </a:r>
            <a:endParaRPr lang="nl-nl" sz="2300" b="1" i="0" u="none" kern="0" baseline="0" dirty="0">
              <a:effectLst/>
              <a:latin typeface="Arial"/>
              <a:ea typeface="Arial"/>
              <a:cs typeface="Arial"/>
            </a:endParaRPr>
          </a:p>
          <a:p>
            <a:pPr algn="l" rtl="0">
              <a:spcBef>
                <a:spcPct val="0"/>
              </a:spcBef>
              <a:spcAft>
                <a:spcPts val="2400"/>
              </a:spcAft>
            </a:pPr>
            <a:r>
              <a:rPr lang="nl-nl" sz="2300" b="0" i="0" u="none" kern="0" baseline="0" dirty="0">
                <a:latin typeface="Arial"/>
                <a:ea typeface="Arial"/>
                <a:cs typeface="Arial"/>
              </a:rPr>
              <a:t>Alles wat we doen, is gebaseerd op onze visie en onze kernwaarden</a:t>
            </a:r>
            <a:r>
              <a:rPr lang="nl-nl" sz="2300" b="0" i="0" u="none" kern="0" baseline="0" dirty="0">
                <a:effectLst/>
                <a:latin typeface="Arial"/>
                <a:ea typeface="Arial"/>
                <a:cs typeface="Arial"/>
              </a:rPr>
              <a:t>.</a:t>
            </a:r>
            <a:r>
              <a:rPr lang="nl-nl" sz="2300" b="0" i="0" u="none" kern="0" baseline="0" dirty="0">
                <a:latin typeface="Arial"/>
                <a:ea typeface="Arial"/>
                <a:cs typeface="Arial"/>
              </a:rPr>
              <a:t> Deze moeten ons handelen elke dag weer leiden!</a:t>
            </a:r>
          </a:p>
          <a:p>
            <a:pPr algn="l" rtl="0">
              <a:spcBef>
                <a:spcPct val="0"/>
              </a:spcBef>
              <a:spcAft>
                <a:spcPts val="2400"/>
              </a:spcAft>
            </a:pPr>
            <a:r>
              <a:rPr lang="nl-nl" sz="2300" b="0" i="0" u="none" kern="0" baseline="0" dirty="0">
                <a:latin typeface="Arial"/>
                <a:ea typeface="Arial"/>
                <a:cs typeface="Arial"/>
              </a:rPr>
              <a:t>Als we niet zeker weten hoe we moeten handelen, moeten we hierover altijd vragen stellen</a:t>
            </a:r>
            <a:r>
              <a:rPr lang="nl-nl" sz="2300" b="0" i="0" u="none" kern="0" baseline="0" dirty="0">
                <a:effectLst/>
                <a:latin typeface="Arial"/>
                <a:ea typeface="Arial"/>
                <a:cs typeface="Arial"/>
              </a:rPr>
              <a:t>.</a:t>
            </a:r>
            <a:r>
              <a:rPr lang="nl-nl" sz="2300" b="0" i="0" u="none" kern="0" baseline="0" dirty="0">
                <a:latin typeface="Arial"/>
                <a:ea typeface="Arial"/>
                <a:cs typeface="Arial"/>
              </a:rPr>
              <a:t> We hebben verschillende mensen tot wie we ons kunnen wenden</a:t>
            </a:r>
            <a:r>
              <a:rPr lang="nl-nl" sz="2300" b="0" i="0" u="none" kern="0" baseline="0" dirty="0">
                <a:effectLst/>
                <a:latin typeface="Arial"/>
                <a:ea typeface="Arial"/>
                <a:cs typeface="Arial"/>
              </a:rPr>
              <a:t>:</a:t>
            </a:r>
            <a:r>
              <a:rPr lang="nl-nl" sz="2300" b="0" i="0" u="none" kern="0" baseline="0" dirty="0">
                <a:latin typeface="Arial"/>
                <a:ea typeface="Arial"/>
                <a:cs typeface="Arial"/>
              </a:rPr>
              <a:t> onze Managers</a:t>
            </a:r>
            <a:r>
              <a:rPr lang="nl-nl" sz="2300" b="0" i="0" u="none" kern="0" baseline="0" dirty="0">
                <a:effectLst/>
                <a:latin typeface="Arial"/>
                <a:ea typeface="Arial"/>
                <a:cs typeface="Arial"/>
              </a:rPr>
              <a:t>,</a:t>
            </a:r>
            <a:r>
              <a:rPr lang="nl-nl" sz="2300" b="0" i="0" u="none" kern="0" baseline="0" dirty="0">
                <a:latin typeface="Arial"/>
                <a:ea typeface="Arial"/>
                <a:cs typeface="Arial"/>
              </a:rPr>
              <a:t> Compliance Officers en de juridische afdeling</a:t>
            </a:r>
            <a:r>
              <a:rPr lang="nl-nl" sz="2300" b="0" i="0" u="none" kern="0" baseline="0" dirty="0">
                <a:effectLst/>
                <a:latin typeface="Arial"/>
                <a:ea typeface="Arial"/>
                <a:cs typeface="Arial"/>
              </a:rPr>
              <a:t>.</a:t>
            </a:r>
            <a:r>
              <a:rPr lang="nl-nl" sz="2300" b="0" i="0" u="none" kern="0" baseline="0" dirty="0">
                <a:latin typeface="Arial"/>
                <a:ea typeface="Arial"/>
                <a:cs typeface="Arial"/>
              </a:rPr>
              <a:t> Group Compliance is ook beschikbaar voor ondersteuning</a:t>
            </a:r>
            <a:r>
              <a:rPr lang="nl-nl" sz="2300" b="0" i="0" u="none" kern="0" baseline="0" dirty="0">
                <a:effectLst/>
                <a:latin typeface="Arial"/>
                <a:ea typeface="Arial"/>
                <a:cs typeface="Arial"/>
              </a:rPr>
              <a:t>.</a:t>
            </a:r>
          </a:p>
        </p:txBody>
      </p:sp>
      <p:sp>
        <p:nvSpPr>
          <p:cNvPr id="3" name="Rectangle 2"/>
          <p:cNvSpPr/>
          <p:nvPr/>
        </p:nvSpPr>
        <p:spPr>
          <a:xfrm>
            <a:off x="13200186" y="2235708"/>
            <a:ext cx="6682152" cy="1170432"/>
          </a:xfrm>
          <a:prstGeom prst="rect">
            <a:avLst/>
          </a:prstGeom>
          <a:noFill/>
        </p:spPr>
        <p:txBody>
          <a:bodyPr lIns="0" tIns="0" rIns="0" bIns="0">
            <a:noAutofit/>
          </a:bodyPr>
          <a:lstStyle/>
          <a:p>
            <a:pPr algn="ctr" rtl="0">
              <a:spcBef>
                <a:spcPct val="0"/>
              </a:spcBef>
              <a:spcAft>
                <a:spcPct val="0"/>
              </a:spcAft>
            </a:pPr>
            <a:r>
              <a:rPr lang="nl-nl" sz="2800" b="1" i="0" u="none" kern="0" baseline="0" dirty="0">
                <a:solidFill>
                  <a:srgbClr val="FFFFFF"/>
                </a:solidFill>
                <a:latin typeface="Arial"/>
                <a:ea typeface="Arial"/>
                <a:cs typeface="Arial"/>
              </a:rPr>
              <a:t>Handelen</a:t>
            </a:r>
            <a:endParaRPr lang="nl-nl" sz="1900" b="1" i="0" u="none" kern="0" baseline="0" dirty="0">
              <a:solidFill>
                <a:srgbClr val="FFFFFF"/>
              </a:solidFill>
              <a:latin typeface="Arial"/>
              <a:ea typeface="Arial"/>
              <a:cs typeface="Arial"/>
            </a:endParaRPr>
          </a:p>
          <a:p>
            <a:pPr algn="ctr" rtl="0">
              <a:spcBef>
                <a:spcPct val="0"/>
              </a:spcBef>
              <a:spcAft>
                <a:spcPct val="0"/>
              </a:spcAft>
            </a:pPr>
            <a:r>
              <a:rPr lang="nl-nl" sz="4500" b="0" i="1" u="none" kern="0" baseline="0" dirty="0">
                <a:solidFill>
                  <a:srgbClr val="FFFFFF"/>
                </a:solidFill>
                <a:latin typeface="Arial"/>
                <a:ea typeface="Arial"/>
                <a:cs typeface="Arial"/>
              </a:rPr>
              <a:t>als ondernemer</a:t>
            </a:r>
          </a:p>
        </p:txBody>
      </p:sp>
      <p:sp>
        <p:nvSpPr>
          <p:cNvPr id="4" name="Rectangle 3"/>
          <p:cNvSpPr/>
          <p:nvPr/>
        </p:nvSpPr>
        <p:spPr>
          <a:xfrm>
            <a:off x="13200186" y="10844022"/>
            <a:ext cx="5017476" cy="1386840"/>
          </a:xfrm>
          <a:prstGeom prst="rect">
            <a:avLst/>
          </a:prstGeom>
          <a:noFill/>
        </p:spPr>
        <p:txBody>
          <a:bodyPr lIns="0" tIns="0" rIns="0" bIns="0">
            <a:noAutofit/>
          </a:bodyPr>
          <a:lstStyle/>
          <a:p>
            <a:pPr algn="ctr" rtl="0">
              <a:spcBef>
                <a:spcPct val="0"/>
              </a:spcBef>
              <a:spcAft>
                <a:spcPct val="0"/>
              </a:spcAft>
            </a:pPr>
            <a:r>
              <a:rPr lang="nl-nl" sz="4500" b="0" i="1" u="none" kern="0" baseline="0" dirty="0">
                <a:solidFill>
                  <a:srgbClr val="FFFFFF"/>
                </a:solidFill>
                <a:latin typeface="Arial"/>
                <a:ea typeface="Arial"/>
                <a:cs typeface="Arial"/>
              </a:rPr>
              <a:t>Verantwoord</a:t>
            </a:r>
          </a:p>
          <a:p>
            <a:pPr algn="ctr" rtl="0">
              <a:spcBef>
                <a:spcPct val="0"/>
              </a:spcBef>
              <a:spcAft>
                <a:spcPct val="0"/>
              </a:spcAft>
            </a:pPr>
            <a:r>
              <a:rPr lang="nl-nl" sz="2800" b="1" i="0" u="none" kern="0" baseline="0" dirty="0">
                <a:solidFill>
                  <a:srgbClr val="FFFFFF"/>
                </a:solidFill>
                <a:latin typeface="Arial"/>
                <a:ea typeface="Arial"/>
                <a:cs typeface="Arial"/>
              </a:rPr>
              <a:t>denken</a:t>
            </a:r>
            <a:endParaRPr lang="nl-nl" sz="1900" b="1" i="0" u="none" kern="0" baseline="0" dirty="0">
              <a:solidFill>
                <a:srgbClr val="FFFFFF"/>
              </a:solidFill>
              <a:latin typeface="Arial"/>
              <a:ea typeface="Arial"/>
              <a:cs typeface="Arial"/>
            </a:endParaRPr>
          </a:p>
        </p:txBody>
      </p:sp>
      <p:sp>
        <p:nvSpPr>
          <p:cNvPr id="5" name="Rectangle 4"/>
          <p:cNvSpPr/>
          <p:nvPr/>
        </p:nvSpPr>
        <p:spPr>
          <a:xfrm>
            <a:off x="18803815" y="6317742"/>
            <a:ext cx="4642338" cy="1304544"/>
          </a:xfrm>
          <a:prstGeom prst="rect">
            <a:avLst/>
          </a:prstGeom>
          <a:noFill/>
        </p:spPr>
        <p:txBody>
          <a:bodyPr lIns="0" tIns="0" rIns="0" bIns="0">
            <a:noAutofit/>
          </a:bodyPr>
          <a:lstStyle/>
          <a:p>
            <a:pPr algn="ctr" rtl="0">
              <a:spcBef>
                <a:spcPct val="0"/>
              </a:spcBef>
              <a:spcAft>
                <a:spcPct val="0"/>
              </a:spcAft>
            </a:pPr>
            <a:r>
              <a:rPr lang="nl-nl" sz="4500" b="0" i="1" u="none" kern="0" baseline="0" dirty="0">
                <a:solidFill>
                  <a:srgbClr val="FFFFFF"/>
                </a:solidFill>
                <a:latin typeface="Arial"/>
                <a:ea typeface="Arial"/>
                <a:cs typeface="Arial"/>
              </a:rPr>
              <a:t>Samen</a:t>
            </a:r>
            <a:endParaRPr lang="nl-nl" sz="4500" i="1" kern="0" dirty="0">
              <a:solidFill>
                <a:srgbClr val="FFFFFF"/>
              </a:solidFill>
              <a:latin typeface="Arial"/>
              <a:ea typeface="Arial"/>
              <a:cs typeface="Arial"/>
            </a:endParaRPr>
          </a:p>
          <a:p>
            <a:pPr algn="ctr" rtl="0">
              <a:spcBef>
                <a:spcPct val="0"/>
              </a:spcBef>
              <a:spcAft>
                <a:spcPct val="0"/>
              </a:spcAft>
            </a:pPr>
            <a:r>
              <a:rPr lang="nl-nl" sz="2800" b="1" i="0" u="none" kern="0" baseline="0" dirty="0">
                <a:solidFill>
                  <a:srgbClr val="FFFFFF"/>
                </a:solidFill>
                <a:latin typeface="Arial"/>
                <a:ea typeface="Arial"/>
                <a:cs typeface="Arial"/>
              </a:rPr>
              <a:t>groeien</a:t>
            </a:r>
            <a:endParaRPr lang="nl-nl" sz="1900" b="1" i="0" u="none" kern="0" baseline="0" dirty="0">
              <a:solidFill>
                <a:srgbClr val="FFFFFF"/>
              </a:solidFill>
              <a:latin typeface="Arial"/>
              <a:ea typeface="Arial"/>
              <a:cs typeface="Arial"/>
            </a:endParaRPr>
          </a:p>
        </p:txBody>
      </p:sp>
      <p:sp>
        <p:nvSpPr>
          <p:cNvPr id="16" name="Rectangle 15">
            <a:extLst>
              <a:ext uri="{FF2B5EF4-FFF2-40B4-BE49-F238E27FC236}">
                <a16:creationId xmlns:a16="http://schemas.microsoft.com/office/drawing/2014/main" id="{41367EC9-5FBD-4AA7-BF11-ADA1F2749D13}"/>
              </a:ext>
            </a:extLst>
          </p:cNvPr>
          <p:cNvSpPr/>
          <p:nvPr/>
        </p:nvSpPr>
        <p:spPr>
          <a:xfrm>
            <a:off x="886968" y="814245"/>
            <a:ext cx="5007864" cy="435864"/>
          </a:xfrm>
          <a:prstGeom prst="rect">
            <a:avLst/>
          </a:prstGeom>
          <a:noFill/>
        </p:spPr>
        <p:txBody>
          <a:bodyPr wrap="none" lIns="0" tIns="0" rIns="0" bIns="0">
            <a:noAutofit/>
          </a:bodyPr>
          <a:lstStyle/>
          <a:p>
            <a:pPr algn="l" rtl="0">
              <a:spcBef>
                <a:spcPct val="0"/>
              </a:spcBef>
              <a:spcAft>
                <a:spcPct val="0"/>
              </a:spcAft>
            </a:pPr>
            <a:r>
              <a:rPr lang="nl-nl" sz="2300" b="1" i="0" u="none" kern="0" baseline="0">
                <a:solidFill>
                  <a:srgbClr val="E63223"/>
                </a:solidFill>
                <a:latin typeface="Arial"/>
                <a:ea typeface="Arial"/>
                <a:cs typeface="Arial"/>
              </a:rPr>
              <a:t>Hoe we onze gedragscode naleven</a:t>
            </a:r>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54465E2A-E998-4A12-94FA-7DA9697B7C26}"/>
              </a:ext>
            </a:extLst>
          </p:cNvPr>
          <p:cNvSpPr/>
          <p:nvPr/>
        </p:nvSpPr>
        <p:spPr>
          <a:xfrm>
            <a:off x="7105650" y="9326217"/>
            <a:ext cx="7280910" cy="2651760"/>
          </a:xfrm>
          <a:prstGeom prst="roundRect">
            <a:avLst>
              <a:gd name="adj" fmla="val 7759"/>
            </a:avLst>
          </a:prstGeom>
          <a:solidFill>
            <a:srgbClr val="E63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sp>
        <p:nvSpPr>
          <p:cNvPr id="2" name="Rectangle 1"/>
          <p:cNvSpPr/>
          <p:nvPr/>
        </p:nvSpPr>
        <p:spPr>
          <a:xfrm>
            <a:off x="1985010" y="2247823"/>
            <a:ext cx="4461510" cy="926592"/>
          </a:xfrm>
          <a:prstGeom prst="rect">
            <a:avLst/>
          </a:prstGeom>
        </p:spPr>
        <p:txBody>
          <a:bodyPr wrap="none" lIns="0" tIns="0" rIns="0" bIns="0">
            <a:noAutofit/>
          </a:bodyPr>
          <a:lstStyle/>
          <a:p>
            <a:pPr algn="l" rtl="0">
              <a:spcBef>
                <a:spcPct val="0"/>
              </a:spcBef>
              <a:spcAft>
                <a:spcPct val="0"/>
              </a:spcAft>
            </a:pPr>
            <a:r>
              <a:rPr lang="nl-nl" sz="4200" b="1" i="0" u="none" kern="0" baseline="0" dirty="0">
                <a:solidFill>
                  <a:srgbClr val="E63223"/>
                </a:solidFill>
                <a:latin typeface="Arial"/>
                <a:ea typeface="Arial"/>
                <a:cs typeface="Arial"/>
              </a:rPr>
              <a:t>Laat van u horen</a:t>
            </a:r>
          </a:p>
        </p:txBody>
      </p:sp>
      <p:sp>
        <p:nvSpPr>
          <p:cNvPr id="3" name="Rectangle 2"/>
          <p:cNvSpPr/>
          <p:nvPr/>
        </p:nvSpPr>
        <p:spPr>
          <a:xfrm>
            <a:off x="7105650" y="2270683"/>
            <a:ext cx="7345680" cy="6774180"/>
          </a:xfrm>
          <a:prstGeom prst="rect">
            <a:avLst/>
          </a:prstGeom>
        </p:spPr>
        <p:txBody>
          <a:bodyPr lIns="0" tIns="0" rIns="0" bIns="0">
            <a:noAutofit/>
          </a:bodyPr>
          <a:lstStyle/>
          <a:p>
            <a:pPr algn="l" rtl="0">
              <a:spcBef>
                <a:spcPct val="0"/>
              </a:spcBef>
              <a:spcAft>
                <a:spcPts val="3600"/>
              </a:spcAft>
            </a:pPr>
            <a:r>
              <a:rPr lang="nl-nl" sz="2300" b="0" i="0" u="none" kern="0" baseline="0" dirty="0">
                <a:latin typeface="Arial"/>
                <a:ea typeface="Arial"/>
                <a:cs typeface="Arial"/>
              </a:rPr>
              <a:t>Wat moet u doen als u merkt dat er iets mis is bij Intersnack Group</a:t>
            </a:r>
            <a:r>
              <a:rPr lang="nl-nl" sz="2300" b="0" i="0" u="none" kern="0" baseline="0" dirty="0">
                <a:effectLst/>
                <a:latin typeface="Arial"/>
                <a:ea typeface="Arial"/>
                <a:cs typeface="Arial"/>
              </a:rPr>
              <a:t>,</a:t>
            </a:r>
            <a:r>
              <a:rPr lang="nl-nl" sz="2300" b="0" i="0" u="none" kern="0" baseline="0" dirty="0">
                <a:latin typeface="Arial"/>
                <a:ea typeface="Arial"/>
                <a:cs typeface="Arial"/>
              </a:rPr>
              <a:t> of een van haar bedrijven</a:t>
            </a:r>
            <a:r>
              <a:rPr lang="nl-nl" sz="2300" b="0" i="0" u="none" kern="0" baseline="0" dirty="0">
                <a:effectLst/>
                <a:latin typeface="Arial"/>
                <a:ea typeface="Arial"/>
                <a:cs typeface="Arial"/>
              </a:rPr>
              <a:t>?</a:t>
            </a:r>
          </a:p>
          <a:p>
            <a:pPr algn="l" rtl="0">
              <a:spcBef>
                <a:spcPct val="0"/>
              </a:spcBef>
              <a:spcAft>
                <a:spcPts val="3600"/>
              </a:spcAft>
            </a:pPr>
            <a:r>
              <a:rPr lang="nl-nl" sz="2300" b="0" i="0" u="none" kern="0" baseline="0" dirty="0">
                <a:latin typeface="Arial"/>
                <a:ea typeface="Arial"/>
                <a:cs typeface="Arial"/>
              </a:rPr>
              <a:t>Elke medewerker moet zich bevoegd voelen om actie te ondernemen als iets niet goed voelt of er niet goed uitziet</a:t>
            </a:r>
            <a:r>
              <a:rPr lang="nl-nl" sz="2300" b="0" i="0" u="none" kern="0" baseline="0" dirty="0">
                <a:effectLst/>
                <a:latin typeface="Arial"/>
                <a:ea typeface="Arial"/>
                <a:cs typeface="Arial"/>
              </a:rPr>
              <a:t>.</a:t>
            </a:r>
            <a:r>
              <a:rPr lang="nl-nl" sz="2300" b="0" i="0" u="none" kern="0" baseline="0" dirty="0">
                <a:latin typeface="Arial"/>
                <a:ea typeface="Arial"/>
                <a:cs typeface="Arial"/>
              </a:rPr>
              <a:t> Als u denkt dat iemand de wet</a:t>
            </a:r>
            <a:r>
              <a:rPr lang="nl-nl" sz="2300" b="0" i="0" u="none" kern="0" baseline="0" dirty="0">
                <a:effectLst/>
                <a:latin typeface="Arial"/>
                <a:ea typeface="Arial"/>
                <a:cs typeface="Arial"/>
              </a:rPr>
              <a:t>,</a:t>
            </a:r>
            <a:r>
              <a:rPr lang="nl-nl" sz="2300" b="0" i="0" u="none" kern="0" baseline="0" dirty="0">
                <a:latin typeface="Arial"/>
                <a:ea typeface="Arial"/>
                <a:cs typeface="Arial"/>
              </a:rPr>
              <a:t> de geest van deze Gedragscode</a:t>
            </a:r>
            <a:r>
              <a:rPr lang="nl-nl" sz="2300" b="0" i="0" u="none" kern="0" baseline="0" dirty="0">
                <a:effectLst/>
                <a:latin typeface="Arial"/>
                <a:ea typeface="Arial"/>
                <a:cs typeface="Arial"/>
              </a:rPr>
              <a:t> </a:t>
            </a:r>
            <a:r>
              <a:rPr lang="nl-nl" sz="2300" b="0" i="0" u="none" kern="0" baseline="0" dirty="0">
                <a:latin typeface="Arial"/>
                <a:ea typeface="Arial"/>
                <a:cs typeface="Arial"/>
              </a:rPr>
              <a:t>of een ander bedrijfsbeleid heeft overtreden</a:t>
            </a:r>
            <a:r>
              <a:rPr lang="nl-nl" sz="2300" b="0" i="0" u="none" kern="0" baseline="0" dirty="0">
                <a:effectLst/>
                <a:latin typeface="Arial"/>
                <a:ea typeface="Arial"/>
                <a:cs typeface="Arial"/>
              </a:rPr>
              <a:t>:</a:t>
            </a:r>
            <a:r>
              <a:rPr lang="nl-nl" sz="2300" b="0" i="0" u="none" kern="0" baseline="0" dirty="0">
                <a:latin typeface="Arial"/>
                <a:ea typeface="Arial"/>
                <a:cs typeface="Arial"/>
              </a:rPr>
              <a:t> Laat van u horen!</a:t>
            </a:r>
          </a:p>
          <a:p>
            <a:pPr algn="l" rtl="0">
              <a:spcBef>
                <a:spcPct val="0"/>
              </a:spcBef>
              <a:spcAft>
                <a:spcPts val="3600"/>
              </a:spcAft>
            </a:pPr>
            <a:r>
              <a:rPr lang="nl-nl" sz="2300" b="0" i="0" u="none" kern="0" baseline="0" dirty="0">
                <a:latin typeface="Arial"/>
                <a:ea typeface="Arial"/>
                <a:cs typeface="Arial"/>
              </a:rPr>
              <a:t>Praat met uw Manager (op voorwaarde dat deze niet betrokken is bij de overtreding)</a:t>
            </a:r>
            <a:r>
              <a:rPr lang="nl-nl" sz="2300" b="0" i="0" u="none" kern="0" baseline="0" dirty="0">
                <a:effectLst/>
                <a:latin typeface="Arial"/>
                <a:ea typeface="Arial"/>
                <a:cs typeface="Arial"/>
              </a:rPr>
              <a:t>,</a:t>
            </a:r>
            <a:r>
              <a:rPr lang="nl-nl" sz="2300" b="0" i="0" u="none" kern="0" baseline="0" dirty="0">
                <a:latin typeface="Arial"/>
                <a:ea typeface="Arial"/>
                <a:cs typeface="Arial"/>
              </a:rPr>
              <a:t> of neem contact op met Human Resources</a:t>
            </a:r>
            <a:r>
              <a:rPr lang="nl-nl" sz="2300" b="0" i="0" u="none" kern="0" baseline="0" dirty="0">
                <a:effectLst/>
                <a:latin typeface="Arial"/>
                <a:ea typeface="Arial"/>
                <a:cs typeface="Arial"/>
              </a:rPr>
              <a:t>,</a:t>
            </a:r>
            <a:r>
              <a:rPr lang="nl-nl" sz="2300" b="0" i="0" u="none" kern="0" baseline="0" dirty="0">
                <a:latin typeface="Arial"/>
                <a:ea typeface="Arial"/>
                <a:cs typeface="Arial"/>
              </a:rPr>
              <a:t> de juridische afdeling</a:t>
            </a:r>
            <a:r>
              <a:rPr lang="nl-nl" sz="2300" b="0" i="0" u="none" kern="0" baseline="0" dirty="0">
                <a:effectLst/>
                <a:latin typeface="Arial"/>
                <a:ea typeface="Arial"/>
                <a:cs typeface="Arial"/>
              </a:rPr>
              <a:t>,</a:t>
            </a:r>
            <a:r>
              <a:rPr lang="nl-nl" sz="2300" b="0" i="0" u="none" kern="0" baseline="0" dirty="0">
                <a:latin typeface="Arial"/>
                <a:ea typeface="Arial"/>
                <a:cs typeface="Arial"/>
              </a:rPr>
              <a:t> een Compliance Officer of een lid van de Directie</a:t>
            </a:r>
            <a:r>
              <a:rPr lang="nl-nl" sz="2300" b="0" i="0" u="none" kern="0" baseline="0" dirty="0">
                <a:effectLst/>
                <a:latin typeface="Arial"/>
                <a:ea typeface="Arial"/>
                <a:cs typeface="Arial"/>
              </a:rPr>
              <a:t>.</a:t>
            </a:r>
          </a:p>
          <a:p>
            <a:pPr rtl="0">
              <a:spcBef>
                <a:spcPct val="0"/>
              </a:spcBef>
              <a:spcAft>
                <a:spcPts val="3600"/>
              </a:spcAft>
            </a:pPr>
            <a:r>
              <a:rPr lang="nl-nl" sz="2300" b="0" i="0" u="none" kern="0" baseline="0" dirty="0">
                <a:latin typeface="Arial"/>
                <a:ea typeface="Arial"/>
                <a:cs typeface="Arial"/>
              </a:rPr>
              <a:t>Als u te maken hebt met een persoonlijke belangenverstrengeling</a:t>
            </a:r>
            <a:r>
              <a:rPr lang="nl-nl" sz="2300" b="0" i="0" u="none" kern="0" baseline="0" dirty="0">
                <a:effectLst/>
                <a:latin typeface="Arial"/>
                <a:ea typeface="Arial"/>
                <a:cs typeface="Arial"/>
              </a:rPr>
              <a:t>,</a:t>
            </a:r>
            <a:r>
              <a:rPr lang="nl-nl" sz="2300" b="0" i="0" u="none" kern="0" baseline="0" dirty="0">
                <a:latin typeface="Arial"/>
                <a:ea typeface="Arial"/>
                <a:cs typeface="Arial"/>
              </a:rPr>
              <a:t> of als u iemand wilt spreken die niet op lokaal niveau betrokken is</a:t>
            </a:r>
            <a:r>
              <a:rPr lang="nl-nl" sz="2300" b="0" i="0" u="none" kern="0" baseline="0" dirty="0">
                <a:effectLst/>
                <a:latin typeface="Arial"/>
                <a:ea typeface="Arial"/>
                <a:cs typeface="Arial"/>
              </a:rPr>
              <a:t>,</a:t>
            </a:r>
            <a:r>
              <a:rPr lang="nl-nl" sz="2300" b="0" i="0" u="none" kern="0" baseline="0" dirty="0">
                <a:latin typeface="Arial"/>
                <a:ea typeface="Arial"/>
                <a:cs typeface="Arial"/>
              </a:rPr>
              <a:t> kunt u altijd contact opnemen met Group Compliance</a:t>
            </a:r>
            <a:r>
              <a:rPr lang="nl-nl" sz="2300" b="0" i="0" u="none" kern="0" baseline="0" dirty="0">
                <a:effectLst/>
                <a:latin typeface="Arial"/>
                <a:ea typeface="Arial"/>
                <a:cs typeface="Arial"/>
              </a:rPr>
              <a:t>:</a:t>
            </a:r>
          </a:p>
        </p:txBody>
      </p:sp>
      <p:sp>
        <p:nvSpPr>
          <p:cNvPr id="4" name="Rectangle 3"/>
          <p:cNvSpPr/>
          <p:nvPr/>
        </p:nvSpPr>
        <p:spPr>
          <a:xfrm>
            <a:off x="15110460" y="2270683"/>
            <a:ext cx="7345680" cy="10631072"/>
          </a:xfrm>
          <a:prstGeom prst="rect">
            <a:avLst/>
          </a:prstGeom>
        </p:spPr>
        <p:txBody>
          <a:bodyPr lIns="0" tIns="0" rIns="0" bIns="0">
            <a:noAutofit/>
          </a:bodyPr>
          <a:lstStyle/>
          <a:p>
            <a:pPr algn="l" rtl="0">
              <a:spcBef>
                <a:spcPct val="0"/>
              </a:spcBef>
              <a:spcAft>
                <a:spcPts val="2400"/>
              </a:spcAft>
            </a:pPr>
            <a:r>
              <a:rPr lang="nl-nl" sz="2300" b="0" i="0" u="none" kern="0" baseline="0" dirty="0">
                <a:latin typeface="Arial"/>
                <a:ea typeface="Arial"/>
                <a:cs typeface="Arial"/>
              </a:rPr>
              <a:t>Daarnaast hebben we een elektronisch klokkenluidersysteem opgezet voor het melden van zorgen of nalevingsincidenten</a:t>
            </a:r>
            <a:r>
              <a:rPr lang="nl-nl" sz="2300" b="0" i="0" u="none" kern="0" baseline="0" dirty="0">
                <a:effectLst/>
                <a:latin typeface="Arial"/>
                <a:ea typeface="Arial"/>
                <a:cs typeface="Arial"/>
              </a:rPr>
              <a:t>.</a:t>
            </a:r>
            <a:r>
              <a:rPr lang="nl-nl" sz="2300" b="0" i="0" u="none" kern="0" baseline="0" dirty="0">
                <a:latin typeface="Arial"/>
                <a:ea typeface="Arial"/>
                <a:cs typeface="Arial"/>
              </a:rPr>
              <a:t> U heeft toegang tot het webgebaseerde klokkenluidersysteem via</a:t>
            </a:r>
            <a:r>
              <a:rPr lang="nl-nl" sz="2300" b="0" i="0" u="none" kern="0" baseline="0" dirty="0">
                <a:effectLst/>
                <a:latin typeface="Arial"/>
                <a:ea typeface="Arial"/>
                <a:cs typeface="Arial"/>
              </a:rPr>
              <a:t>:</a:t>
            </a:r>
          </a:p>
          <a:p>
            <a:pPr algn="l" rtl="0">
              <a:spcBef>
                <a:spcPct val="0"/>
              </a:spcBef>
              <a:spcAft>
                <a:spcPts val="3600"/>
              </a:spcAft>
            </a:pPr>
            <a:r>
              <a:rPr lang="nl-nl" sz="2300" b="1" i="0" u="none" kern="0" baseline="0" dirty="0">
                <a:solidFill>
                  <a:srgbClr val="E63223"/>
                </a:solidFill>
                <a:latin typeface="Arial"/>
                <a:ea typeface="Arial"/>
                <a:cs typeface="Arial"/>
                <a:hlinkClick r:id="rId2">
                  <a:extLst>
                    <a:ext uri="{A12FA001-AC4F-418D-AE19-62706E023703}">
                      <ahyp:hlinkClr xmlns:ahyp="http://schemas.microsoft.com/office/drawing/2018/hyperlinkcolor" val="tx"/>
                    </a:ext>
                  </a:extLst>
                </a:hlinkClick>
              </a:rPr>
              <a:t>www</a:t>
            </a:r>
            <a:r>
              <a:rPr lang="nl-nl" sz="2300" b="1" i="0" u="none" kern="0" baseline="0" dirty="0">
                <a:solidFill>
                  <a:srgbClr val="E63223"/>
                </a:solidFill>
                <a:effectLst/>
                <a:latin typeface="Arial"/>
                <a:ea typeface="Arial"/>
                <a:cs typeface="Arial"/>
                <a:hlinkClick r:id="rId2">
                  <a:extLst>
                    <a:ext uri="{A12FA001-AC4F-418D-AE19-62706E023703}">
                      <ahyp:hlinkClr xmlns:ahyp="http://schemas.microsoft.com/office/drawing/2018/hyperlinkcolor" val="tx"/>
                    </a:ext>
                  </a:extLst>
                </a:hlinkClick>
              </a:rPr>
              <a:t>.</a:t>
            </a:r>
            <a:r>
              <a:rPr lang="nl-nl" sz="2300" b="1" i="0" u="none" kern="0" baseline="0" dirty="0">
                <a:solidFill>
                  <a:srgbClr val="E63223"/>
                </a:solidFill>
                <a:latin typeface="Arial"/>
                <a:ea typeface="Arial"/>
                <a:cs typeface="Arial"/>
                <a:hlinkClick r:id="rId2">
                  <a:extLst>
                    <a:ext uri="{A12FA001-AC4F-418D-AE19-62706E023703}">
                      <ahyp:hlinkClr xmlns:ahyp="http://schemas.microsoft.com/office/drawing/2018/hyperlinkcolor" val="tx"/>
                    </a:ext>
                  </a:extLst>
                </a:hlinkClick>
              </a:rPr>
              <a:t>bkms-system</a:t>
            </a:r>
            <a:r>
              <a:rPr lang="nl-nl" sz="2300" b="1" i="0" u="none" kern="0" baseline="0" dirty="0">
                <a:solidFill>
                  <a:srgbClr val="E63223"/>
                </a:solidFill>
                <a:effectLst/>
                <a:latin typeface="Arial"/>
                <a:ea typeface="Arial"/>
                <a:cs typeface="Arial"/>
                <a:hlinkClick r:id="rId2">
                  <a:extLst>
                    <a:ext uri="{A12FA001-AC4F-418D-AE19-62706E023703}">
                      <ahyp:hlinkClr xmlns:ahyp="http://schemas.microsoft.com/office/drawing/2018/hyperlinkcolor" val="tx"/>
                    </a:ext>
                  </a:extLst>
                </a:hlinkClick>
              </a:rPr>
              <a:t>.</a:t>
            </a:r>
            <a:r>
              <a:rPr lang="nl-nl" sz="2300" b="1" i="0" u="none" kern="0" baseline="0" dirty="0">
                <a:solidFill>
                  <a:srgbClr val="E63223"/>
                </a:solidFill>
                <a:latin typeface="Arial"/>
                <a:ea typeface="Arial"/>
                <a:cs typeface="Arial"/>
                <a:hlinkClick r:id="rId2">
                  <a:extLst>
                    <a:ext uri="{A12FA001-AC4F-418D-AE19-62706E023703}">
                      <ahyp:hlinkClr xmlns:ahyp="http://schemas.microsoft.com/office/drawing/2018/hyperlinkcolor" val="tx"/>
                    </a:ext>
                  </a:extLst>
                </a:hlinkClick>
              </a:rPr>
              <a:t>com/intersnackgroup/</a:t>
            </a:r>
            <a:r>
              <a:rPr lang="nl-nl" sz="2300" b="0" i="0" u="none" kern="0" baseline="0" dirty="0">
                <a:solidFill>
                  <a:srgbClr val="E63223"/>
                </a:solidFill>
                <a:effectLst/>
                <a:latin typeface="Arial"/>
                <a:ea typeface="Arial"/>
                <a:cs typeface="Arial"/>
              </a:rPr>
              <a:t>.</a:t>
            </a:r>
          </a:p>
          <a:p>
            <a:pPr algn="l" rtl="0">
              <a:spcBef>
                <a:spcPct val="0"/>
              </a:spcBef>
              <a:spcAft>
                <a:spcPts val="3600"/>
              </a:spcAft>
            </a:pPr>
            <a:r>
              <a:rPr lang="nl-nl" sz="2300" b="0" i="0" u="none" kern="0" baseline="0" dirty="0">
                <a:latin typeface="Arial"/>
                <a:ea typeface="Arial"/>
                <a:cs typeface="Arial"/>
              </a:rPr>
              <a:t>We onderzoeken alle werkelijke of vermoede schendingen van de Gedragscode onmiddellijk</a:t>
            </a:r>
            <a:r>
              <a:rPr lang="nl-nl" sz="2300" b="0" i="0" u="none" kern="0" baseline="0" dirty="0">
                <a:effectLst/>
                <a:latin typeface="Arial"/>
                <a:ea typeface="Arial"/>
                <a:cs typeface="Arial"/>
              </a:rPr>
              <a:t>,</a:t>
            </a:r>
            <a:r>
              <a:rPr lang="nl-nl" sz="2300" b="0" i="0" u="none" kern="0" baseline="0" dirty="0">
                <a:latin typeface="Arial"/>
                <a:ea typeface="Arial"/>
                <a:cs typeface="Arial"/>
              </a:rPr>
              <a:t> eerlijk en in overeenstemming met de wettelijke verplichtingen</a:t>
            </a:r>
            <a:r>
              <a:rPr lang="nl-nl" sz="2300" b="0" i="0" u="none" kern="0" baseline="0" dirty="0">
                <a:effectLst/>
                <a:latin typeface="Arial"/>
                <a:ea typeface="Arial"/>
                <a:cs typeface="Arial"/>
              </a:rPr>
              <a:t>.</a:t>
            </a:r>
          </a:p>
          <a:p>
            <a:pPr algn="l" rtl="0">
              <a:spcBef>
                <a:spcPct val="0"/>
              </a:spcBef>
              <a:spcAft>
                <a:spcPts val="3600"/>
              </a:spcAft>
            </a:pPr>
            <a:r>
              <a:rPr lang="nl-nl" sz="2300" b="0" i="0" u="none" kern="0" baseline="0" dirty="0">
                <a:latin typeface="Arial"/>
                <a:ea typeface="Arial"/>
                <a:cs typeface="Arial"/>
              </a:rPr>
              <a:t>Het is handig als u zich identificeert wanneer u vermoedens of overtredingen van de Gedragscode meldt, zodat wij contact met u kunnen opnemen voor meer informatie en follow-up</a:t>
            </a:r>
            <a:r>
              <a:rPr lang="nl-nl" sz="2300" b="0" i="0" u="none" kern="0" baseline="0" dirty="0">
                <a:effectLst/>
                <a:latin typeface="Arial"/>
                <a:ea typeface="Arial"/>
                <a:cs typeface="Arial"/>
              </a:rPr>
              <a:t>.</a:t>
            </a:r>
            <a:r>
              <a:rPr lang="nl-nl" sz="2300" b="0" i="0" u="none" kern="0" baseline="0" dirty="0">
                <a:latin typeface="Arial"/>
                <a:ea typeface="Arial"/>
                <a:cs typeface="Arial"/>
              </a:rPr>
              <a:t> U kunt</a:t>
            </a:r>
            <a:r>
              <a:rPr lang="nl-nl" sz="2300" b="0" i="0" u="none" kern="0" baseline="0" dirty="0">
                <a:effectLst/>
                <a:latin typeface="Arial"/>
                <a:ea typeface="Arial"/>
                <a:cs typeface="Arial"/>
              </a:rPr>
              <a:t> </a:t>
            </a:r>
            <a:r>
              <a:rPr lang="nl-nl" sz="2300" b="0" i="0" u="none" kern="0" baseline="0" dirty="0">
                <a:latin typeface="Arial"/>
                <a:ea typeface="Arial"/>
                <a:cs typeface="Arial"/>
              </a:rPr>
              <a:t>feitelijke</a:t>
            </a:r>
            <a:r>
              <a:rPr lang="nl-nl" sz="2300" b="0" i="0" u="none" kern="0" baseline="0" dirty="0">
                <a:effectLst/>
                <a:latin typeface="Arial"/>
                <a:ea typeface="Arial"/>
                <a:cs typeface="Arial"/>
              </a:rPr>
              <a:t> </a:t>
            </a:r>
            <a:r>
              <a:rPr lang="nl-nl" sz="2300" b="0" i="0" u="none" kern="0" baseline="0" dirty="0">
                <a:latin typeface="Arial"/>
                <a:ea typeface="Arial"/>
                <a:cs typeface="Arial"/>
              </a:rPr>
              <a:t>of vermoedelijke overtredingen echter ook anoniem melden</a:t>
            </a:r>
            <a:r>
              <a:rPr lang="nl-nl" sz="2300" b="0" i="0" u="none" kern="0" baseline="0" dirty="0">
                <a:effectLst/>
                <a:latin typeface="Arial"/>
                <a:ea typeface="Arial"/>
                <a:cs typeface="Arial"/>
              </a:rPr>
              <a:t>.</a:t>
            </a:r>
          </a:p>
          <a:p>
            <a:pPr algn="l" rtl="0">
              <a:spcBef>
                <a:spcPct val="0"/>
              </a:spcBef>
              <a:spcAft>
                <a:spcPts val="3600"/>
              </a:spcAft>
            </a:pPr>
            <a:r>
              <a:rPr lang="nl-nl" sz="2300" b="0" i="0" u="none" kern="0" baseline="0" dirty="0">
                <a:latin typeface="Arial"/>
                <a:ea typeface="Arial"/>
                <a:cs typeface="Arial"/>
              </a:rPr>
              <a:t>We nemen de vertrouwelijkheid zoveel mogelijk in acht en voldoen tegelijkertijd aan onze verplichtingen om mogelijke overtredingen te onderzoeken en te allen tijde wettelijk te handelen</a:t>
            </a:r>
            <a:r>
              <a:rPr lang="nl-nl" sz="2300" b="0" i="0" u="none" kern="0" baseline="0" dirty="0">
                <a:effectLst/>
                <a:latin typeface="Arial"/>
                <a:ea typeface="Arial"/>
                <a:cs typeface="Arial"/>
              </a:rPr>
              <a:t>.</a:t>
            </a:r>
            <a:r>
              <a:rPr lang="nl-nl" sz="2300" b="0" i="0" u="none" kern="0" baseline="0" dirty="0">
                <a:latin typeface="Arial"/>
                <a:ea typeface="Arial"/>
                <a:cs typeface="Arial"/>
              </a:rPr>
              <a:t> We moedigen mensen aan om open en eerlijk te communiceren</a:t>
            </a:r>
            <a:r>
              <a:rPr lang="nl-nl" sz="2300" b="0" i="0" u="none" kern="0" baseline="0" dirty="0">
                <a:effectLst/>
                <a:latin typeface="Arial"/>
                <a:ea typeface="Arial"/>
                <a:cs typeface="Arial"/>
              </a:rPr>
              <a:t>.</a:t>
            </a:r>
          </a:p>
          <a:p>
            <a:pPr algn="l" rtl="0">
              <a:spcBef>
                <a:spcPct val="0"/>
              </a:spcBef>
              <a:spcAft>
                <a:spcPts val="3600"/>
              </a:spcAft>
            </a:pPr>
            <a:r>
              <a:rPr lang="nl-nl" sz="2300" b="0" i="0" u="none" kern="0" baseline="0" dirty="0">
                <a:latin typeface="Arial"/>
                <a:ea typeface="Arial"/>
                <a:cs typeface="Arial"/>
              </a:rPr>
              <a:t>We tolereren geen enkele vorm van vergelding tegen personen</a:t>
            </a:r>
            <a:r>
              <a:rPr lang="nl-nl" sz="2300" b="0" i="0" u="none" kern="0" baseline="0" dirty="0">
                <a:effectLst/>
                <a:latin typeface="Arial"/>
                <a:ea typeface="Arial"/>
                <a:cs typeface="Arial"/>
              </a:rPr>
              <a:t> </a:t>
            </a:r>
            <a:r>
              <a:rPr lang="nl-nl" sz="2300" b="0" i="0" u="none" kern="0" baseline="0" dirty="0">
                <a:latin typeface="Arial"/>
                <a:ea typeface="Arial"/>
                <a:cs typeface="Arial"/>
              </a:rPr>
              <a:t>die te goeder trouw melding</a:t>
            </a:r>
            <a:r>
              <a:rPr lang="nl-nl" sz="2300" b="0" i="0" u="none" kern="0" baseline="0" dirty="0">
                <a:effectLst/>
                <a:latin typeface="Arial"/>
                <a:ea typeface="Arial"/>
                <a:cs typeface="Arial"/>
              </a:rPr>
              <a:t> </a:t>
            </a:r>
            <a:r>
              <a:rPr lang="nl-nl" sz="2300" b="0" i="0" u="none" kern="0" baseline="0" dirty="0">
                <a:latin typeface="Arial"/>
                <a:ea typeface="Arial"/>
                <a:cs typeface="Arial"/>
              </a:rPr>
              <a:t>maken van daadwerkelijke of vermoedelijke overtredingen</a:t>
            </a:r>
            <a:r>
              <a:rPr lang="nl-nl" sz="2300" b="0" i="0" u="none" kern="0" baseline="0" dirty="0">
                <a:effectLst/>
                <a:latin typeface="Arial"/>
                <a:ea typeface="Arial"/>
                <a:cs typeface="Arial"/>
              </a:rPr>
              <a:t>.</a:t>
            </a:r>
            <a:r>
              <a:rPr lang="nl-nl" sz="2300" b="0" i="0" u="none" kern="0" baseline="0" dirty="0">
                <a:latin typeface="Arial"/>
                <a:ea typeface="Arial"/>
                <a:cs typeface="Arial"/>
              </a:rPr>
              <a:t> Aan de andere kant</a:t>
            </a:r>
            <a:r>
              <a:rPr lang="nl-nl" sz="2300" b="0" i="0" u="none" kern="0" baseline="0" dirty="0">
                <a:effectLst/>
                <a:latin typeface="Arial"/>
                <a:ea typeface="Arial"/>
                <a:cs typeface="Arial"/>
              </a:rPr>
              <a:t> </a:t>
            </a:r>
            <a:r>
              <a:rPr lang="nl-nl" sz="2300" b="0" i="0" u="none" kern="0" baseline="0" dirty="0">
                <a:latin typeface="Arial"/>
                <a:ea typeface="Arial"/>
                <a:cs typeface="Arial"/>
              </a:rPr>
              <a:t>accepteren wij geen opzettelijk onjuiste</a:t>
            </a:r>
            <a:r>
              <a:rPr lang="nl-nl" sz="2300" b="0" i="0" u="none" kern="0" baseline="0" dirty="0">
                <a:effectLst/>
                <a:latin typeface="Arial"/>
                <a:ea typeface="Arial"/>
                <a:cs typeface="Arial"/>
              </a:rPr>
              <a:t>,</a:t>
            </a:r>
            <a:r>
              <a:rPr lang="nl-nl" sz="2300" b="0" i="0" u="none" kern="0" baseline="0" dirty="0">
                <a:latin typeface="Arial"/>
                <a:ea typeface="Arial"/>
                <a:cs typeface="Arial"/>
              </a:rPr>
              <a:t> beledigende</a:t>
            </a:r>
            <a:r>
              <a:rPr lang="nl-nl" sz="2300" b="0" i="0" u="none" kern="0" baseline="0" dirty="0">
                <a:effectLst/>
                <a:latin typeface="Arial"/>
                <a:ea typeface="Arial"/>
                <a:cs typeface="Arial"/>
              </a:rPr>
              <a:t> </a:t>
            </a:r>
            <a:r>
              <a:rPr lang="nl-nl" sz="2300" b="0" i="0" u="none" kern="0" baseline="0" dirty="0">
                <a:latin typeface="Arial"/>
                <a:ea typeface="Arial"/>
                <a:cs typeface="Arial"/>
              </a:rPr>
              <a:t>of lasterlijke meldingen</a:t>
            </a:r>
            <a:r>
              <a:rPr lang="nl-nl" sz="2300" b="0" i="0" u="none" kern="0" baseline="0" dirty="0">
                <a:effectLst/>
                <a:latin typeface="Arial"/>
                <a:ea typeface="Arial"/>
                <a:cs typeface="Arial"/>
              </a:rPr>
              <a:t>.</a:t>
            </a:r>
          </a:p>
        </p:txBody>
      </p:sp>
      <p:graphicFrame>
        <p:nvGraphicFramePr>
          <p:cNvPr id="5" name="Table 4"/>
          <p:cNvGraphicFramePr>
            <a:graphicFrameLocks noGrp="1"/>
          </p:cNvGraphicFramePr>
          <p:nvPr>
            <p:extLst>
              <p:ext uri="{D42A27DB-BD31-4B8C-83A1-F6EECF244321}">
                <p14:modId xmlns:p14="http://schemas.microsoft.com/office/powerpoint/2010/main" val="1357798268"/>
              </p:ext>
            </p:extLst>
          </p:nvPr>
        </p:nvGraphicFramePr>
        <p:xfrm>
          <a:off x="7393851" y="9609550"/>
          <a:ext cx="4953000" cy="2258568"/>
        </p:xfrm>
        <a:graphic>
          <a:graphicData uri="http://schemas.openxmlformats.org/drawingml/2006/table">
            <a:tbl>
              <a:tblPr/>
              <a:tblGrid>
                <a:gridCol w="1358263">
                  <a:extLst>
                    <a:ext uri="{9D8B030D-6E8A-4147-A177-3AD203B41FA5}">
                      <a16:colId xmlns:a16="http://schemas.microsoft.com/office/drawing/2014/main" val="20000"/>
                    </a:ext>
                  </a:extLst>
                </a:gridCol>
                <a:gridCol w="3594737">
                  <a:extLst>
                    <a:ext uri="{9D8B030D-6E8A-4147-A177-3AD203B41FA5}">
                      <a16:colId xmlns:a16="http://schemas.microsoft.com/office/drawing/2014/main" val="20001"/>
                    </a:ext>
                  </a:extLst>
                </a:gridCol>
              </a:tblGrid>
              <a:tr h="1877568">
                <a:tc>
                  <a:txBody>
                    <a:bodyPr/>
                    <a:lstStyle/>
                    <a:p>
                      <a:pPr marL="0" marR="0" indent="0" algn="l" rtl="0">
                        <a:lnSpc>
                          <a:spcPct val="100000"/>
                        </a:lnSpc>
                        <a:spcBef>
                          <a:spcPct val="0"/>
                        </a:spcBef>
                        <a:spcAft>
                          <a:spcPct val="0"/>
                        </a:spcAft>
                      </a:pPr>
                      <a:r>
                        <a:rPr lang="nl-nl" sz="1700" b="1" i="0" u="none" kern="0" spc="0" baseline="0">
                          <a:solidFill>
                            <a:srgbClr val="FFFFFF"/>
                          </a:solidFill>
                          <a:latin typeface="Arial"/>
                          <a:ea typeface="Arial"/>
                          <a:cs typeface="Arial"/>
                        </a:rPr>
                        <a:t>Post</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indent="0" algn="l" rtl="0">
                        <a:lnSpc>
                          <a:spcPct val="100000"/>
                        </a:lnSpc>
                        <a:spcBef>
                          <a:spcPct val="0"/>
                        </a:spcBef>
                        <a:spcAft>
                          <a:spcPts val="900"/>
                        </a:spcAft>
                      </a:pPr>
                      <a:r>
                        <a:rPr lang="nl-nl" sz="1700" b="0" i="0" u="none" kern="0" spc="0" baseline="0" dirty="0">
                          <a:solidFill>
                            <a:srgbClr val="FFFFFF"/>
                          </a:solidFill>
                          <a:latin typeface="Arial"/>
                          <a:ea typeface="Arial"/>
                          <a:cs typeface="Arial"/>
                        </a:rPr>
                        <a:t>Group Compliance</a:t>
                      </a:r>
                    </a:p>
                    <a:p>
                      <a:pPr marL="0" marR="0" indent="0" algn="l" rtl="0">
                        <a:lnSpc>
                          <a:spcPct val="100000"/>
                        </a:lnSpc>
                        <a:spcBef>
                          <a:spcPct val="0"/>
                        </a:spcBef>
                        <a:spcAft>
                          <a:spcPts val="900"/>
                        </a:spcAft>
                      </a:pPr>
                      <a:r>
                        <a:rPr lang="nl-nl" sz="1700" b="0" i="0" u="none" kern="0" spc="0" baseline="0" dirty="0">
                          <a:solidFill>
                            <a:srgbClr val="FFFFFF"/>
                          </a:solidFill>
                          <a:latin typeface="Arial"/>
                          <a:ea typeface="Arial"/>
                          <a:cs typeface="Arial"/>
                        </a:rPr>
                        <a:t>(privé en vertrouwelijk)</a:t>
                      </a:r>
                    </a:p>
                    <a:p>
                      <a:pPr marL="0" marR="0" indent="0" algn="l" rtl="0">
                        <a:lnSpc>
                          <a:spcPct val="100000"/>
                        </a:lnSpc>
                        <a:spcBef>
                          <a:spcPct val="0"/>
                        </a:spcBef>
                        <a:spcAft>
                          <a:spcPts val="900"/>
                        </a:spcAft>
                      </a:pPr>
                      <a:r>
                        <a:rPr lang="nl-nl" sz="1700" b="0" i="0" u="none" kern="0" spc="0" baseline="0" dirty="0">
                          <a:solidFill>
                            <a:srgbClr val="FFFFFF"/>
                          </a:solidFill>
                          <a:latin typeface="Arial"/>
                          <a:ea typeface="Arial"/>
                          <a:cs typeface="Arial"/>
                        </a:rPr>
                        <a:t>Intersnack Group GmbH &amp; Co</a:t>
                      </a:r>
                      <a:r>
                        <a:rPr lang="nl-nl" sz="1700" b="0" i="0" u="none" kern="0" spc="0" baseline="0" dirty="0">
                          <a:solidFill>
                            <a:srgbClr val="FFFFFF"/>
                          </a:solidFill>
                          <a:effectLst/>
                          <a:latin typeface="Arial"/>
                          <a:ea typeface="Arial"/>
                          <a:cs typeface="Arial"/>
                        </a:rPr>
                        <a:t>.</a:t>
                      </a:r>
                      <a:r>
                        <a:rPr lang="nl-nl" sz="1700" b="0" i="0" u="none" kern="0" spc="0" baseline="0" dirty="0">
                          <a:solidFill>
                            <a:srgbClr val="FFFFFF"/>
                          </a:solidFill>
                          <a:latin typeface="Arial"/>
                          <a:ea typeface="Arial"/>
                          <a:cs typeface="Arial"/>
                        </a:rPr>
                        <a:t> KG</a:t>
                      </a:r>
                    </a:p>
                    <a:p>
                      <a:pPr marL="0" marR="0" indent="0" algn="l" rtl="0">
                        <a:lnSpc>
                          <a:spcPct val="100000"/>
                        </a:lnSpc>
                        <a:spcBef>
                          <a:spcPct val="0"/>
                        </a:spcBef>
                        <a:spcAft>
                          <a:spcPts val="900"/>
                        </a:spcAft>
                      </a:pPr>
                      <a:r>
                        <a:rPr lang="nl-nl" sz="1700" b="0" i="0" u="none" kern="0" spc="0" baseline="0" dirty="0">
                          <a:solidFill>
                            <a:srgbClr val="FFFFFF"/>
                          </a:solidFill>
                          <a:latin typeface="Arial"/>
                          <a:ea typeface="Arial"/>
                          <a:cs typeface="Arial"/>
                        </a:rPr>
                        <a:t>Klaus-Bungert-Straße </a:t>
                      </a:r>
                      <a:r>
                        <a:rPr lang="nl-nl" sz="1700" b="0" i="0" u="none" kern="0" spc="0" baseline="0" dirty="0">
                          <a:solidFill>
                            <a:srgbClr val="FFFFFF"/>
                          </a:solidFill>
                          <a:effectLst/>
                          <a:latin typeface="Arial"/>
                          <a:ea typeface="Arial"/>
                          <a:cs typeface="Arial"/>
                        </a:rPr>
                        <a:t>8</a:t>
                      </a:r>
                      <a:r>
                        <a:rPr lang="nl-nl" sz="1700" b="0" i="0" u="none" kern="0" spc="0" baseline="0" dirty="0">
                          <a:solidFill>
                            <a:srgbClr val="FFFFFF"/>
                          </a:solidFill>
                          <a:latin typeface="Arial"/>
                          <a:ea typeface="Arial"/>
                          <a:cs typeface="Arial"/>
                        </a:rPr>
                        <a:t>a Süd </a:t>
                      </a:r>
                    </a:p>
                    <a:p>
                      <a:pPr marL="0" marR="0" indent="0" algn="l" rtl="0">
                        <a:lnSpc>
                          <a:spcPct val="100000"/>
                        </a:lnSpc>
                        <a:spcBef>
                          <a:spcPct val="0"/>
                        </a:spcBef>
                        <a:spcAft>
                          <a:spcPts val="900"/>
                        </a:spcAft>
                      </a:pPr>
                      <a:r>
                        <a:rPr lang="nl-nl" sz="1700" b="0" i="0" u="none" kern="0" spc="0" baseline="0" dirty="0">
                          <a:solidFill>
                            <a:srgbClr val="FFFFFF"/>
                          </a:solidFill>
                          <a:effectLst/>
                          <a:latin typeface="Arial"/>
                          <a:ea typeface="Arial"/>
                          <a:cs typeface="Arial"/>
                        </a:rPr>
                        <a:t>40468</a:t>
                      </a:r>
                      <a:r>
                        <a:rPr lang="nl-nl" sz="1700" b="0" i="0" u="none" kern="0" spc="0" baseline="0" dirty="0">
                          <a:solidFill>
                            <a:srgbClr val="FFFFFF"/>
                          </a:solidFill>
                          <a:latin typeface="Arial"/>
                          <a:ea typeface="Arial"/>
                          <a:cs typeface="Arial"/>
                        </a:rPr>
                        <a:t> Düsseldorf</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81000">
                <a:tc>
                  <a:txBody>
                    <a:bodyPr/>
                    <a:lstStyle/>
                    <a:p>
                      <a:pPr marL="0" marR="0" indent="0" algn="l" rtl="0">
                        <a:lnSpc>
                          <a:spcPct val="100000"/>
                        </a:lnSpc>
                        <a:spcBef>
                          <a:spcPct val="0"/>
                        </a:spcBef>
                        <a:spcAft>
                          <a:spcPct val="0"/>
                        </a:spcAft>
                      </a:pPr>
                      <a:r>
                        <a:rPr lang="nl-nl" sz="1700" b="1" i="0" u="none" kern="0" spc="0" baseline="0">
                          <a:solidFill>
                            <a:srgbClr val="FFFFFF"/>
                          </a:solidFill>
                          <a:latin typeface="Arial"/>
                          <a:ea typeface="Arial"/>
                          <a:cs typeface="Arial"/>
                        </a:rPr>
                        <a:t>E-mail</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indent="0" algn="l" rtl="0">
                        <a:lnSpc>
                          <a:spcPct val="100000"/>
                        </a:lnSpc>
                        <a:spcBef>
                          <a:spcPct val="0"/>
                        </a:spcBef>
                        <a:spcAft>
                          <a:spcPct val="0"/>
                        </a:spcAft>
                      </a:pPr>
                      <a:r>
                        <a:rPr lang="nl-nl" sz="1700" b="0" i="0" u="none" kern="0" spc="0" baseline="0" dirty="0">
                          <a:solidFill>
                            <a:schemeClr val="bg1"/>
                          </a:solidFill>
                          <a:latin typeface="Arial"/>
                          <a:ea typeface="Arial"/>
                          <a:cs typeface="Arial"/>
                        </a:rPr>
                        <a:t>compliance@intersnackgroup</a:t>
                      </a:r>
                      <a:r>
                        <a:rPr lang="nl-nl" sz="1700" b="0" i="0" u="none" kern="0" spc="0" baseline="0" dirty="0">
                          <a:solidFill>
                            <a:schemeClr val="bg1"/>
                          </a:solidFill>
                          <a:effectLst/>
                          <a:latin typeface="Arial"/>
                          <a:ea typeface="Arial"/>
                          <a:cs typeface="Arial"/>
                        </a:rPr>
                        <a:t>.</a:t>
                      </a:r>
                      <a:r>
                        <a:rPr lang="nl-nl" sz="1700" b="0" i="0" u="none" kern="0" spc="0" baseline="0" dirty="0">
                          <a:solidFill>
                            <a:schemeClr val="bg1"/>
                          </a:solidFill>
                          <a:latin typeface="Arial"/>
                          <a:ea typeface="Arial"/>
                          <a:cs typeface="Arial"/>
                        </a:rPr>
                        <a:t>com</a:t>
                      </a:r>
                      <a:endParaRPr lang="nl-nl" sz="1700" u="none" kern="0" spc="0" dirty="0">
                        <a:solidFill>
                          <a:schemeClr val="bg1"/>
                        </a:solidFill>
                        <a:latin typeface="Arial"/>
                        <a:hlinkClick r:id="rId3">
                          <a:extLst>
                            <a:ext uri="{A12FA001-AC4F-418D-AE19-62706E023703}">
                              <ahyp:hlinkClr xmlns:ahyp="http://schemas.microsoft.com/office/drawing/2018/hyperlinkcolor" val="tx"/>
                            </a:ext>
                          </a:extLst>
                        </a:hlinkClick>
                      </a:endParaRP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8" name="Rectangle 7">
            <a:extLst>
              <a:ext uri="{FF2B5EF4-FFF2-40B4-BE49-F238E27FC236}">
                <a16:creationId xmlns:a16="http://schemas.microsoft.com/office/drawing/2014/main" id="{DE3AB6DF-FA6B-45CE-AE44-0B94A29879FE}"/>
              </a:ext>
            </a:extLst>
          </p:cNvPr>
          <p:cNvSpPr/>
          <p:nvPr/>
        </p:nvSpPr>
        <p:spPr>
          <a:xfrm>
            <a:off x="886968" y="814245"/>
            <a:ext cx="5007864" cy="435864"/>
          </a:xfrm>
          <a:prstGeom prst="rect">
            <a:avLst/>
          </a:prstGeom>
          <a:noFill/>
        </p:spPr>
        <p:txBody>
          <a:bodyPr wrap="none" lIns="0" tIns="0" rIns="0" bIns="0">
            <a:noAutofit/>
          </a:bodyPr>
          <a:lstStyle/>
          <a:p>
            <a:pPr algn="l" rtl="0">
              <a:spcBef>
                <a:spcPct val="0"/>
              </a:spcBef>
              <a:spcAft>
                <a:spcPct val="0"/>
              </a:spcAft>
            </a:pPr>
            <a:r>
              <a:rPr lang="nl-nl" sz="2300" b="1" i="0" u="none" kern="0" baseline="0">
                <a:solidFill>
                  <a:srgbClr val="E63223"/>
                </a:solidFill>
                <a:latin typeface="Arial"/>
                <a:ea typeface="Arial"/>
                <a:cs typeface="Arial"/>
              </a:rPr>
              <a:t>Hoe we onze gedragscode naleven</a:t>
            </a:r>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AF5CAE27-7D91-41D8-A273-FAD31DDA6501}"/>
              </a:ext>
            </a:extLst>
          </p:cNvPr>
          <p:cNvSpPr/>
          <p:nvPr/>
        </p:nvSpPr>
        <p:spPr>
          <a:xfrm>
            <a:off x="899996" y="3308018"/>
            <a:ext cx="22582497" cy="9507244"/>
          </a:xfrm>
          <a:custGeom>
            <a:avLst/>
            <a:gdLst/>
            <a:ahLst/>
            <a:cxnLst/>
            <a:rect l="l" t="t" r="r" b="b"/>
            <a:pathLst>
              <a:path w="18620105" h="7839075">
                <a:moveTo>
                  <a:pt x="18441951" y="0"/>
                </a:moveTo>
                <a:lnTo>
                  <a:pt x="178088" y="0"/>
                </a:lnTo>
                <a:lnTo>
                  <a:pt x="130746" y="6361"/>
                </a:lnTo>
                <a:lnTo>
                  <a:pt x="88205" y="24314"/>
                </a:lnTo>
                <a:lnTo>
                  <a:pt x="52162" y="52162"/>
                </a:lnTo>
                <a:lnTo>
                  <a:pt x="24314" y="88205"/>
                </a:lnTo>
                <a:lnTo>
                  <a:pt x="6361" y="130746"/>
                </a:lnTo>
                <a:lnTo>
                  <a:pt x="0" y="178088"/>
                </a:lnTo>
                <a:lnTo>
                  <a:pt x="0" y="7660845"/>
                </a:lnTo>
                <a:lnTo>
                  <a:pt x="6361" y="7708192"/>
                </a:lnTo>
                <a:lnTo>
                  <a:pt x="24314" y="7750738"/>
                </a:lnTo>
                <a:lnTo>
                  <a:pt x="52162" y="7786786"/>
                </a:lnTo>
                <a:lnTo>
                  <a:pt x="88205" y="7814636"/>
                </a:lnTo>
                <a:lnTo>
                  <a:pt x="130746" y="7832592"/>
                </a:lnTo>
                <a:lnTo>
                  <a:pt x="178088" y="7838955"/>
                </a:lnTo>
                <a:lnTo>
                  <a:pt x="18441951" y="7838955"/>
                </a:lnTo>
                <a:lnTo>
                  <a:pt x="18489293" y="7832592"/>
                </a:lnTo>
                <a:lnTo>
                  <a:pt x="18531835" y="7814636"/>
                </a:lnTo>
                <a:lnTo>
                  <a:pt x="18567878" y="7786786"/>
                </a:lnTo>
                <a:lnTo>
                  <a:pt x="18595725" y="7750738"/>
                </a:lnTo>
                <a:lnTo>
                  <a:pt x="18613678" y="7708192"/>
                </a:lnTo>
                <a:lnTo>
                  <a:pt x="18620040" y="7660845"/>
                </a:lnTo>
                <a:lnTo>
                  <a:pt x="18620040" y="178088"/>
                </a:lnTo>
                <a:lnTo>
                  <a:pt x="18613678" y="130746"/>
                </a:lnTo>
                <a:lnTo>
                  <a:pt x="18595725" y="88205"/>
                </a:lnTo>
                <a:lnTo>
                  <a:pt x="18567878" y="52162"/>
                </a:lnTo>
                <a:lnTo>
                  <a:pt x="18531835" y="24314"/>
                </a:lnTo>
                <a:lnTo>
                  <a:pt x="18489293" y="6361"/>
                </a:lnTo>
                <a:lnTo>
                  <a:pt x="18441951" y="0"/>
                </a:lnTo>
                <a:close/>
              </a:path>
            </a:pathLst>
          </a:custGeom>
          <a:solidFill>
            <a:srgbClr val="E63223"/>
          </a:solidFill>
        </p:spPr>
        <p:txBody>
          <a:bodyPr wrap="square" lIns="0" tIns="0" rIns="0" bIns="0" rtlCol="0"/>
          <a:lstStyle/>
          <a:p>
            <a:endParaRPr/>
          </a:p>
        </p:txBody>
      </p:sp>
      <p:sp>
        <p:nvSpPr>
          <p:cNvPr id="2" name="Rectangle 1"/>
          <p:cNvSpPr/>
          <p:nvPr/>
        </p:nvSpPr>
        <p:spPr>
          <a:xfrm>
            <a:off x="1510284" y="10428732"/>
            <a:ext cx="6669024" cy="1905000"/>
          </a:xfrm>
          <a:prstGeom prst="rect">
            <a:avLst/>
          </a:prstGeom>
          <a:noFill/>
        </p:spPr>
        <p:txBody>
          <a:bodyPr lIns="0" tIns="0" rIns="0" bIns="0">
            <a:noAutofit/>
          </a:bodyPr>
          <a:lstStyle/>
          <a:p>
            <a:pPr algn="l" rtl="0">
              <a:spcBef>
                <a:spcPct val="0"/>
              </a:spcBef>
              <a:spcAft>
                <a:spcPct val="0"/>
              </a:spcAft>
            </a:pPr>
            <a:r>
              <a:rPr lang="nl-nl" sz="2400" b="1" i="0" u="none" kern="0" baseline="0" dirty="0">
                <a:solidFill>
                  <a:srgbClr val="FFFFFF"/>
                </a:solidFill>
                <a:latin typeface="Arial"/>
                <a:ea typeface="Arial"/>
                <a:cs typeface="Arial"/>
              </a:rPr>
              <a:t>Contactgegevens</a:t>
            </a:r>
            <a:r>
              <a:rPr lang="nl-nl" sz="2400" b="1" i="0" u="none" kern="0" baseline="0" dirty="0">
                <a:solidFill>
                  <a:srgbClr val="FFFFFF"/>
                </a:solidFill>
                <a:effectLst/>
                <a:latin typeface="Arial"/>
                <a:ea typeface="Arial"/>
                <a:cs typeface="Arial"/>
              </a:rPr>
              <a:t>:</a:t>
            </a:r>
          </a:p>
          <a:p>
            <a:pPr algn="l" rtl="0">
              <a:spcBef>
                <a:spcPct val="0"/>
              </a:spcBef>
              <a:spcAft>
                <a:spcPct val="0"/>
              </a:spcAft>
            </a:pPr>
            <a:r>
              <a:rPr lang="nl-nl" sz="2400" b="0" i="0" u="none" kern="0" baseline="0" dirty="0">
                <a:solidFill>
                  <a:srgbClr val="FFFFFF"/>
                </a:solidFill>
                <a:latin typeface="Arial"/>
                <a:ea typeface="Arial"/>
                <a:cs typeface="Arial"/>
              </a:rPr>
              <a:t>Intersnack Group GmbH &amp; Co</a:t>
            </a:r>
            <a:r>
              <a:rPr lang="nl-nl" sz="2400" b="0" i="0" u="none" kern="0" baseline="0" dirty="0">
                <a:solidFill>
                  <a:srgbClr val="FFFFFF"/>
                </a:solidFill>
                <a:effectLst/>
                <a:latin typeface="Arial"/>
                <a:ea typeface="Arial"/>
                <a:cs typeface="Arial"/>
              </a:rPr>
              <a:t>.</a:t>
            </a:r>
            <a:r>
              <a:rPr lang="nl-nl" sz="2400" b="0" i="0" u="none" kern="0" baseline="0" dirty="0">
                <a:solidFill>
                  <a:srgbClr val="FFFFFF"/>
                </a:solidFill>
                <a:latin typeface="Arial"/>
                <a:ea typeface="Arial"/>
                <a:cs typeface="Arial"/>
              </a:rPr>
              <a:t> KG</a:t>
            </a:r>
          </a:p>
          <a:p>
            <a:pPr algn="l" rtl="0">
              <a:spcBef>
                <a:spcPct val="0"/>
              </a:spcBef>
              <a:spcAft>
                <a:spcPts val="2400"/>
              </a:spcAft>
            </a:pPr>
            <a:r>
              <a:rPr lang="nl-nl" sz="2400" b="0" i="0" u="none" kern="0" baseline="0" dirty="0">
                <a:solidFill>
                  <a:srgbClr val="FFFFFF"/>
                </a:solidFill>
                <a:latin typeface="Arial"/>
                <a:ea typeface="Arial"/>
                <a:cs typeface="Arial"/>
              </a:rPr>
              <a:t>Klaus-Bungert-Straße </a:t>
            </a:r>
            <a:r>
              <a:rPr lang="nl-nl" sz="2400" b="0" i="0" u="none" kern="0" baseline="0" dirty="0">
                <a:solidFill>
                  <a:srgbClr val="FFFFFF"/>
                </a:solidFill>
                <a:effectLst/>
                <a:latin typeface="Arial"/>
                <a:ea typeface="Arial"/>
                <a:cs typeface="Arial"/>
              </a:rPr>
              <a:t>8</a:t>
            </a:r>
            <a:r>
              <a:rPr lang="nl-nl" sz="2400" b="0" i="0" u="none" kern="0" baseline="0" dirty="0">
                <a:solidFill>
                  <a:srgbClr val="FFFFFF"/>
                </a:solidFill>
                <a:latin typeface="Arial"/>
                <a:ea typeface="Arial"/>
                <a:cs typeface="Arial"/>
              </a:rPr>
              <a:t>a Süd</a:t>
            </a:r>
            <a:r>
              <a:rPr lang="nl-nl" sz="2400" b="0" i="0" u="none" kern="0" baseline="0" dirty="0">
                <a:solidFill>
                  <a:srgbClr val="FFFFFF"/>
                </a:solidFill>
                <a:effectLst/>
                <a:latin typeface="Arial"/>
                <a:ea typeface="Arial"/>
                <a:cs typeface="Arial"/>
              </a:rPr>
              <a:t>,</a:t>
            </a:r>
            <a:r>
              <a:rPr lang="nl-nl" sz="2400" b="0" i="0" u="none" kern="0" baseline="0" dirty="0">
                <a:solidFill>
                  <a:srgbClr val="FFFFFF"/>
                </a:solidFill>
                <a:latin typeface="Arial"/>
                <a:ea typeface="Arial"/>
                <a:cs typeface="Arial"/>
              </a:rPr>
              <a:t> </a:t>
            </a:r>
            <a:r>
              <a:rPr lang="nl-nl" sz="2400" b="0" i="0" u="none" kern="0" baseline="0" dirty="0">
                <a:solidFill>
                  <a:srgbClr val="FFFFFF"/>
                </a:solidFill>
                <a:effectLst/>
                <a:latin typeface="Arial"/>
                <a:ea typeface="Arial"/>
                <a:cs typeface="Arial"/>
              </a:rPr>
              <a:t>40468</a:t>
            </a:r>
            <a:r>
              <a:rPr lang="nl-nl" sz="2400" b="0" i="0" u="none" kern="0" baseline="0" dirty="0">
                <a:solidFill>
                  <a:srgbClr val="FFFFFF"/>
                </a:solidFill>
                <a:latin typeface="Arial"/>
                <a:ea typeface="Arial"/>
                <a:cs typeface="Arial"/>
              </a:rPr>
              <a:t> Düsseldorf </a:t>
            </a:r>
          </a:p>
          <a:p>
            <a:pPr algn="l" rtl="0">
              <a:spcBef>
                <a:spcPct val="0"/>
              </a:spcBef>
              <a:spcAft>
                <a:spcPts val="1200"/>
              </a:spcAft>
            </a:pPr>
            <a:r>
              <a:rPr lang="nl-nl" sz="2400" b="1" i="0" u="none" kern="0" baseline="0" dirty="0">
                <a:solidFill>
                  <a:srgbClr val="FFFFFF"/>
                </a:solidFill>
                <a:latin typeface="Arial"/>
                <a:ea typeface="Arial"/>
                <a:cs typeface="Arial"/>
              </a:rPr>
              <a:t>E-mail</a:t>
            </a:r>
            <a:r>
              <a:rPr lang="nl-nl" sz="2400" b="1" i="0" u="none" kern="0" baseline="0" dirty="0">
                <a:solidFill>
                  <a:srgbClr val="FFFFFF"/>
                </a:solidFill>
                <a:effectLst/>
                <a:latin typeface="Arial"/>
                <a:ea typeface="Arial"/>
                <a:cs typeface="Arial"/>
              </a:rPr>
              <a:t>:</a:t>
            </a:r>
            <a:r>
              <a:rPr lang="nl-nl" sz="2400" b="1" i="0" u="none" kern="0" baseline="0" dirty="0">
                <a:solidFill>
                  <a:srgbClr val="FFFFFF"/>
                </a:solidFill>
                <a:latin typeface="Arial"/>
                <a:ea typeface="Arial"/>
                <a:cs typeface="Arial"/>
              </a:rPr>
              <a:t> </a:t>
            </a:r>
            <a:r>
              <a:rPr lang="nl-nl" sz="2400" b="0" i="0" u="none" kern="0" baseline="0" dirty="0">
                <a:solidFill>
                  <a:srgbClr val="FFFFFF"/>
                </a:solidFill>
                <a:latin typeface="Arial"/>
                <a:ea typeface="Arial"/>
                <a:cs typeface="Arial"/>
              </a:rPr>
              <a:t>compliance@intersnackgroup</a:t>
            </a:r>
            <a:r>
              <a:rPr lang="nl-nl" sz="2400" b="0" i="0" u="none" kern="0" baseline="0" dirty="0">
                <a:solidFill>
                  <a:srgbClr val="FFFFFF"/>
                </a:solidFill>
                <a:effectLst/>
                <a:latin typeface="Arial"/>
                <a:ea typeface="Arial"/>
                <a:cs typeface="Arial"/>
              </a:rPr>
              <a:t>.</a:t>
            </a:r>
            <a:r>
              <a:rPr lang="nl-nl" sz="2400" b="0" i="0" u="none" kern="0" baseline="0" dirty="0">
                <a:solidFill>
                  <a:srgbClr val="FFFFFF"/>
                </a:solidFill>
                <a:latin typeface="Arial"/>
                <a:ea typeface="Arial"/>
                <a:cs typeface="Arial"/>
              </a:rPr>
              <a:t>com</a:t>
            </a:r>
            <a:endParaRPr lang="nl-nl" sz="2400" kern="0" dirty="0">
              <a:solidFill>
                <a:srgbClr val="FFFFFF"/>
              </a:solidFill>
              <a:latin typeface="Arial"/>
              <a:hlinkClick r:id="rId2"/>
            </a:endParaRPr>
          </a:p>
        </p:txBody>
      </p:sp>
      <p:sp>
        <p:nvSpPr>
          <p:cNvPr id="4" name="object 4">
            <a:extLst>
              <a:ext uri="{FF2B5EF4-FFF2-40B4-BE49-F238E27FC236}">
                <a16:creationId xmlns:a16="http://schemas.microsoft.com/office/drawing/2014/main" id="{70A5DE16-E148-41EC-87BC-C652FC06AE90}"/>
              </a:ext>
            </a:extLst>
          </p:cNvPr>
          <p:cNvSpPr/>
          <p:nvPr/>
        </p:nvSpPr>
        <p:spPr>
          <a:xfrm>
            <a:off x="22104984" y="900064"/>
            <a:ext cx="930316" cy="899511"/>
          </a:xfrm>
          <a:custGeom>
            <a:avLst/>
            <a:gdLst/>
            <a:ahLst/>
            <a:cxnLst/>
            <a:rect l="l" t="t" r="r" b="b"/>
            <a:pathLst>
              <a:path w="767080" h="741680">
                <a:moveTo>
                  <a:pt x="321541" y="0"/>
                </a:moveTo>
                <a:lnTo>
                  <a:pt x="266416" y="1930"/>
                </a:lnTo>
                <a:lnTo>
                  <a:pt x="213909" y="6383"/>
                </a:lnTo>
                <a:lnTo>
                  <a:pt x="165237" y="13416"/>
                </a:lnTo>
                <a:lnTo>
                  <a:pt x="121619" y="23085"/>
                </a:lnTo>
                <a:lnTo>
                  <a:pt x="84273" y="35447"/>
                </a:lnTo>
                <a:lnTo>
                  <a:pt x="33222" y="68566"/>
                </a:lnTo>
                <a:lnTo>
                  <a:pt x="14238" y="127369"/>
                </a:lnTo>
                <a:lnTo>
                  <a:pt x="8137" y="174370"/>
                </a:lnTo>
                <a:lnTo>
                  <a:pt x="3822" y="226778"/>
                </a:lnTo>
                <a:lnTo>
                  <a:pt x="3704" y="228204"/>
                </a:lnTo>
                <a:lnTo>
                  <a:pt x="923" y="286314"/>
                </a:lnTo>
                <a:lnTo>
                  <a:pt x="58" y="329048"/>
                </a:lnTo>
                <a:lnTo>
                  <a:pt x="0" y="410128"/>
                </a:lnTo>
                <a:lnTo>
                  <a:pt x="1073" y="445822"/>
                </a:lnTo>
                <a:lnTo>
                  <a:pt x="1149" y="448335"/>
                </a:lnTo>
                <a:lnTo>
                  <a:pt x="1269" y="452335"/>
                </a:lnTo>
                <a:lnTo>
                  <a:pt x="1333" y="454482"/>
                </a:lnTo>
                <a:lnTo>
                  <a:pt x="1405" y="456869"/>
                </a:lnTo>
                <a:lnTo>
                  <a:pt x="1488" y="459621"/>
                </a:lnTo>
                <a:lnTo>
                  <a:pt x="1584" y="462799"/>
                </a:lnTo>
                <a:lnTo>
                  <a:pt x="1661" y="465376"/>
                </a:lnTo>
                <a:lnTo>
                  <a:pt x="1757" y="468551"/>
                </a:lnTo>
                <a:lnTo>
                  <a:pt x="1822" y="470718"/>
                </a:lnTo>
                <a:lnTo>
                  <a:pt x="4638" y="519763"/>
                </a:lnTo>
                <a:lnTo>
                  <a:pt x="4711" y="521035"/>
                </a:lnTo>
                <a:lnTo>
                  <a:pt x="4791" y="522437"/>
                </a:lnTo>
                <a:lnTo>
                  <a:pt x="4867" y="523750"/>
                </a:lnTo>
                <a:lnTo>
                  <a:pt x="4983" y="525782"/>
                </a:lnTo>
                <a:lnTo>
                  <a:pt x="5102" y="527852"/>
                </a:lnTo>
                <a:lnTo>
                  <a:pt x="9799" y="579475"/>
                </a:lnTo>
                <a:lnTo>
                  <a:pt x="15871" y="623527"/>
                </a:lnTo>
                <a:lnTo>
                  <a:pt x="46551" y="696748"/>
                </a:lnTo>
                <a:lnTo>
                  <a:pt x="86410" y="722482"/>
                </a:lnTo>
                <a:lnTo>
                  <a:pt x="136249" y="736865"/>
                </a:lnTo>
                <a:lnTo>
                  <a:pt x="189466" y="741611"/>
                </a:lnTo>
                <a:lnTo>
                  <a:pt x="239460" y="738433"/>
                </a:lnTo>
                <a:lnTo>
                  <a:pt x="279629" y="729043"/>
                </a:lnTo>
                <a:lnTo>
                  <a:pt x="320241" y="681286"/>
                </a:lnTo>
                <a:lnTo>
                  <a:pt x="330649" y="633306"/>
                </a:lnTo>
                <a:lnTo>
                  <a:pt x="332381" y="593724"/>
                </a:lnTo>
                <a:lnTo>
                  <a:pt x="160119" y="593724"/>
                </a:lnTo>
                <a:lnTo>
                  <a:pt x="146006" y="592884"/>
                </a:lnTo>
                <a:lnTo>
                  <a:pt x="106298" y="580101"/>
                </a:lnTo>
                <a:lnTo>
                  <a:pt x="74595" y="546238"/>
                </a:lnTo>
                <a:lnTo>
                  <a:pt x="68251" y="523750"/>
                </a:lnTo>
                <a:lnTo>
                  <a:pt x="69357" y="499957"/>
                </a:lnTo>
                <a:lnTo>
                  <a:pt x="84848" y="468551"/>
                </a:lnTo>
                <a:lnTo>
                  <a:pt x="111467" y="446860"/>
                </a:lnTo>
                <a:lnTo>
                  <a:pt x="142926" y="433630"/>
                </a:lnTo>
                <a:lnTo>
                  <a:pt x="172935" y="427603"/>
                </a:lnTo>
                <a:lnTo>
                  <a:pt x="277215" y="427603"/>
                </a:lnTo>
                <a:lnTo>
                  <a:pt x="272988" y="423459"/>
                </a:lnTo>
                <a:lnTo>
                  <a:pt x="235056" y="371668"/>
                </a:lnTo>
                <a:lnTo>
                  <a:pt x="207968" y="319745"/>
                </a:lnTo>
                <a:lnTo>
                  <a:pt x="190251" y="270080"/>
                </a:lnTo>
                <a:lnTo>
                  <a:pt x="180437" y="225061"/>
                </a:lnTo>
                <a:lnTo>
                  <a:pt x="177054" y="187076"/>
                </a:lnTo>
                <a:lnTo>
                  <a:pt x="178631" y="158512"/>
                </a:lnTo>
                <a:lnTo>
                  <a:pt x="190883" y="112737"/>
                </a:lnTo>
                <a:lnTo>
                  <a:pt x="210222" y="80901"/>
                </a:lnTo>
                <a:lnTo>
                  <a:pt x="234957" y="63019"/>
                </a:lnTo>
                <a:lnTo>
                  <a:pt x="263398" y="59108"/>
                </a:lnTo>
                <a:lnTo>
                  <a:pt x="691793" y="59108"/>
                </a:lnTo>
                <a:lnTo>
                  <a:pt x="678376" y="52357"/>
                </a:lnTo>
                <a:lnTo>
                  <a:pt x="639038" y="38217"/>
                </a:lnTo>
                <a:lnTo>
                  <a:pt x="593790" y="26202"/>
                </a:lnTo>
                <a:lnTo>
                  <a:pt x="543851" y="16370"/>
                </a:lnTo>
                <a:lnTo>
                  <a:pt x="490438" y="8777"/>
                </a:lnTo>
                <a:lnTo>
                  <a:pt x="434770" y="3480"/>
                </a:lnTo>
                <a:lnTo>
                  <a:pt x="378065" y="535"/>
                </a:lnTo>
                <a:lnTo>
                  <a:pt x="321541" y="0"/>
                </a:lnTo>
                <a:close/>
              </a:path>
              <a:path w="767080" h="741680">
                <a:moveTo>
                  <a:pt x="428173" y="544709"/>
                </a:moveTo>
                <a:lnTo>
                  <a:pt x="424948" y="545547"/>
                </a:lnTo>
                <a:lnTo>
                  <a:pt x="424312" y="547219"/>
                </a:lnTo>
                <a:lnTo>
                  <a:pt x="415312" y="590348"/>
                </a:lnTo>
                <a:lnTo>
                  <a:pt x="415038" y="591747"/>
                </a:lnTo>
                <a:lnTo>
                  <a:pt x="419023" y="643498"/>
                </a:lnTo>
                <a:lnTo>
                  <a:pt x="434253" y="689964"/>
                </a:lnTo>
                <a:lnTo>
                  <a:pt x="458696" y="718432"/>
                </a:lnTo>
                <a:lnTo>
                  <a:pt x="491890" y="729623"/>
                </a:lnTo>
                <a:lnTo>
                  <a:pt x="536148" y="734975"/>
                </a:lnTo>
                <a:lnTo>
                  <a:pt x="586215" y="733980"/>
                </a:lnTo>
                <a:lnTo>
                  <a:pt x="636838" y="726133"/>
                </a:lnTo>
                <a:lnTo>
                  <a:pt x="682761" y="710927"/>
                </a:lnTo>
                <a:lnTo>
                  <a:pt x="718731" y="687855"/>
                </a:lnTo>
                <a:lnTo>
                  <a:pt x="747699" y="622055"/>
                </a:lnTo>
                <a:lnTo>
                  <a:pt x="750041" y="606418"/>
                </a:lnTo>
                <a:lnTo>
                  <a:pt x="570591" y="606418"/>
                </a:lnTo>
                <a:lnTo>
                  <a:pt x="530407" y="605616"/>
                </a:lnTo>
                <a:lnTo>
                  <a:pt x="483179" y="586963"/>
                </a:lnTo>
                <a:lnTo>
                  <a:pt x="430048" y="546238"/>
                </a:lnTo>
                <a:lnTo>
                  <a:pt x="428173" y="544709"/>
                </a:lnTo>
                <a:close/>
              </a:path>
              <a:path w="767080" h="741680">
                <a:moveTo>
                  <a:pt x="762694" y="480574"/>
                </a:moveTo>
                <a:lnTo>
                  <a:pt x="564832" y="480574"/>
                </a:lnTo>
                <a:lnTo>
                  <a:pt x="612990" y="488367"/>
                </a:lnTo>
                <a:lnTo>
                  <a:pt x="638104" y="515527"/>
                </a:lnTo>
                <a:lnTo>
                  <a:pt x="638004" y="520166"/>
                </a:lnTo>
                <a:lnTo>
                  <a:pt x="637882" y="525782"/>
                </a:lnTo>
                <a:lnTo>
                  <a:pt x="637781" y="530440"/>
                </a:lnTo>
                <a:lnTo>
                  <a:pt x="637681" y="535013"/>
                </a:lnTo>
                <a:lnTo>
                  <a:pt x="637561" y="540547"/>
                </a:lnTo>
                <a:lnTo>
                  <a:pt x="637488" y="543923"/>
                </a:lnTo>
                <a:lnTo>
                  <a:pt x="625271" y="571350"/>
                </a:lnTo>
                <a:lnTo>
                  <a:pt x="602592" y="593589"/>
                </a:lnTo>
                <a:lnTo>
                  <a:pt x="570591" y="606418"/>
                </a:lnTo>
                <a:lnTo>
                  <a:pt x="750041" y="606418"/>
                </a:lnTo>
                <a:lnTo>
                  <a:pt x="754515" y="576549"/>
                </a:lnTo>
                <a:lnTo>
                  <a:pt x="759797" y="523750"/>
                </a:lnTo>
                <a:lnTo>
                  <a:pt x="759924" y="522437"/>
                </a:lnTo>
                <a:lnTo>
                  <a:pt x="762694" y="480574"/>
                </a:lnTo>
                <a:close/>
              </a:path>
              <a:path w="767080" h="741680">
                <a:moveTo>
                  <a:pt x="323266" y="541160"/>
                </a:moveTo>
                <a:lnTo>
                  <a:pt x="320051" y="542689"/>
                </a:lnTo>
                <a:lnTo>
                  <a:pt x="268940" y="568655"/>
                </a:lnTo>
                <a:lnTo>
                  <a:pt x="223256" y="584199"/>
                </a:lnTo>
                <a:lnTo>
                  <a:pt x="185986" y="591747"/>
                </a:lnTo>
                <a:lnTo>
                  <a:pt x="160119" y="593724"/>
                </a:lnTo>
                <a:lnTo>
                  <a:pt x="332381" y="593724"/>
                </a:lnTo>
                <a:lnTo>
                  <a:pt x="332676" y="586963"/>
                </a:lnTo>
                <a:lnTo>
                  <a:pt x="332797" y="584199"/>
                </a:lnTo>
                <a:lnTo>
                  <a:pt x="332836" y="583304"/>
                </a:lnTo>
                <a:lnTo>
                  <a:pt x="325154" y="543923"/>
                </a:lnTo>
                <a:lnTo>
                  <a:pt x="325046" y="543369"/>
                </a:lnTo>
                <a:lnTo>
                  <a:pt x="324306" y="542689"/>
                </a:lnTo>
                <a:lnTo>
                  <a:pt x="323266" y="541160"/>
                </a:lnTo>
                <a:close/>
              </a:path>
              <a:path w="767080" h="741680">
                <a:moveTo>
                  <a:pt x="511901" y="515145"/>
                </a:moveTo>
                <a:lnTo>
                  <a:pt x="466240" y="520166"/>
                </a:lnTo>
                <a:lnTo>
                  <a:pt x="465502" y="520166"/>
                </a:lnTo>
                <a:lnTo>
                  <a:pt x="464424" y="521035"/>
                </a:lnTo>
                <a:lnTo>
                  <a:pt x="464329" y="522595"/>
                </a:lnTo>
                <a:lnTo>
                  <a:pt x="464476" y="522888"/>
                </a:lnTo>
                <a:lnTo>
                  <a:pt x="464591" y="523171"/>
                </a:lnTo>
                <a:lnTo>
                  <a:pt x="502389" y="557370"/>
                </a:lnTo>
                <a:lnTo>
                  <a:pt x="540006" y="566776"/>
                </a:lnTo>
                <a:lnTo>
                  <a:pt x="569423" y="557370"/>
                </a:lnTo>
                <a:lnTo>
                  <a:pt x="572465" y="552458"/>
                </a:lnTo>
                <a:lnTo>
                  <a:pt x="582996" y="535013"/>
                </a:lnTo>
                <a:lnTo>
                  <a:pt x="574746" y="522595"/>
                </a:lnTo>
                <a:lnTo>
                  <a:pt x="574641" y="522437"/>
                </a:lnTo>
                <a:lnTo>
                  <a:pt x="549394" y="515869"/>
                </a:lnTo>
                <a:lnTo>
                  <a:pt x="511901" y="515145"/>
                </a:lnTo>
                <a:close/>
              </a:path>
              <a:path w="767080" h="741680">
                <a:moveTo>
                  <a:pt x="203121" y="473250"/>
                </a:moveTo>
                <a:lnTo>
                  <a:pt x="194178" y="473250"/>
                </a:lnTo>
                <a:lnTo>
                  <a:pt x="185086" y="474084"/>
                </a:lnTo>
                <a:lnTo>
                  <a:pt x="174728" y="476314"/>
                </a:lnTo>
                <a:lnTo>
                  <a:pt x="174911" y="476314"/>
                </a:lnTo>
                <a:lnTo>
                  <a:pt x="165469" y="479554"/>
                </a:lnTo>
                <a:lnTo>
                  <a:pt x="136140" y="507747"/>
                </a:lnTo>
                <a:lnTo>
                  <a:pt x="135342" y="513743"/>
                </a:lnTo>
                <a:lnTo>
                  <a:pt x="135924" y="519763"/>
                </a:lnTo>
                <a:lnTo>
                  <a:pt x="177064" y="551340"/>
                </a:lnTo>
                <a:lnTo>
                  <a:pt x="193270" y="552458"/>
                </a:lnTo>
                <a:lnTo>
                  <a:pt x="197678" y="552322"/>
                </a:lnTo>
                <a:lnTo>
                  <a:pt x="235906" y="542215"/>
                </a:lnTo>
                <a:lnTo>
                  <a:pt x="285328" y="519763"/>
                </a:lnTo>
                <a:lnTo>
                  <a:pt x="299832" y="510522"/>
                </a:lnTo>
                <a:lnTo>
                  <a:pt x="296753" y="508868"/>
                </a:lnTo>
                <a:lnTo>
                  <a:pt x="281540" y="499619"/>
                </a:lnTo>
                <a:lnTo>
                  <a:pt x="246087" y="483088"/>
                </a:lnTo>
                <a:lnTo>
                  <a:pt x="211782" y="474084"/>
                </a:lnTo>
                <a:lnTo>
                  <a:pt x="212050" y="474084"/>
                </a:lnTo>
                <a:lnTo>
                  <a:pt x="203121" y="473250"/>
                </a:lnTo>
                <a:close/>
              </a:path>
              <a:path w="767080" h="741680">
                <a:moveTo>
                  <a:pt x="763679" y="206043"/>
                </a:moveTo>
                <a:lnTo>
                  <a:pt x="616848" y="206043"/>
                </a:lnTo>
                <a:lnTo>
                  <a:pt x="651407" y="208745"/>
                </a:lnTo>
                <a:lnTo>
                  <a:pt x="674778" y="226778"/>
                </a:lnTo>
                <a:lnTo>
                  <a:pt x="671370" y="316863"/>
                </a:lnTo>
                <a:lnTo>
                  <a:pt x="641323" y="369667"/>
                </a:lnTo>
                <a:lnTo>
                  <a:pt x="612761" y="400196"/>
                </a:lnTo>
                <a:lnTo>
                  <a:pt x="573139" y="430839"/>
                </a:lnTo>
                <a:lnTo>
                  <a:pt x="520931" y="459621"/>
                </a:lnTo>
                <a:lnTo>
                  <a:pt x="454612" y="484565"/>
                </a:lnTo>
                <a:lnTo>
                  <a:pt x="449576" y="486083"/>
                </a:lnTo>
                <a:lnTo>
                  <a:pt x="451178" y="490544"/>
                </a:lnTo>
                <a:lnTo>
                  <a:pt x="453042" y="494858"/>
                </a:lnTo>
                <a:lnTo>
                  <a:pt x="458518" y="492784"/>
                </a:lnTo>
                <a:lnTo>
                  <a:pt x="466539" y="491287"/>
                </a:lnTo>
                <a:lnTo>
                  <a:pt x="510418" y="484197"/>
                </a:lnTo>
                <a:lnTo>
                  <a:pt x="564832" y="480574"/>
                </a:lnTo>
                <a:lnTo>
                  <a:pt x="762694" y="480574"/>
                </a:lnTo>
                <a:lnTo>
                  <a:pt x="763871" y="462799"/>
                </a:lnTo>
                <a:lnTo>
                  <a:pt x="766262" y="402225"/>
                </a:lnTo>
                <a:lnTo>
                  <a:pt x="766353" y="399908"/>
                </a:lnTo>
                <a:lnTo>
                  <a:pt x="767029" y="356314"/>
                </a:lnTo>
                <a:lnTo>
                  <a:pt x="766978" y="296675"/>
                </a:lnTo>
                <a:lnTo>
                  <a:pt x="766857" y="283190"/>
                </a:lnTo>
                <a:lnTo>
                  <a:pt x="766788" y="275477"/>
                </a:lnTo>
                <a:lnTo>
                  <a:pt x="764684" y="219291"/>
                </a:lnTo>
                <a:lnTo>
                  <a:pt x="763679" y="206043"/>
                </a:lnTo>
                <a:close/>
              </a:path>
              <a:path w="767080" h="741680">
                <a:moveTo>
                  <a:pt x="277215" y="427603"/>
                </a:moveTo>
                <a:lnTo>
                  <a:pt x="172935" y="427603"/>
                </a:lnTo>
                <a:lnTo>
                  <a:pt x="224523" y="430839"/>
                </a:lnTo>
                <a:lnTo>
                  <a:pt x="267185" y="446300"/>
                </a:lnTo>
                <a:lnTo>
                  <a:pt x="298650" y="465376"/>
                </a:lnTo>
                <a:lnTo>
                  <a:pt x="316554" y="479423"/>
                </a:lnTo>
                <a:lnTo>
                  <a:pt x="321203" y="483350"/>
                </a:lnTo>
                <a:lnTo>
                  <a:pt x="326899" y="476314"/>
                </a:lnTo>
                <a:lnTo>
                  <a:pt x="277215" y="427603"/>
                </a:lnTo>
                <a:close/>
              </a:path>
              <a:path w="767080" h="741680">
                <a:moveTo>
                  <a:pt x="691793" y="59108"/>
                </a:moveTo>
                <a:lnTo>
                  <a:pt x="263398" y="59108"/>
                </a:lnTo>
                <a:lnTo>
                  <a:pt x="293854" y="69187"/>
                </a:lnTo>
                <a:lnTo>
                  <a:pt x="324635" y="93273"/>
                </a:lnTo>
                <a:lnTo>
                  <a:pt x="350953" y="127369"/>
                </a:lnTo>
                <a:lnTo>
                  <a:pt x="375351" y="171118"/>
                </a:lnTo>
                <a:lnTo>
                  <a:pt x="391791" y="214063"/>
                </a:lnTo>
                <a:lnTo>
                  <a:pt x="403067" y="259431"/>
                </a:lnTo>
                <a:lnTo>
                  <a:pt x="408794" y="305767"/>
                </a:lnTo>
                <a:lnTo>
                  <a:pt x="408919" y="354298"/>
                </a:lnTo>
                <a:lnTo>
                  <a:pt x="402890" y="402225"/>
                </a:lnTo>
                <a:lnTo>
                  <a:pt x="390489" y="449435"/>
                </a:lnTo>
                <a:lnTo>
                  <a:pt x="388782" y="454482"/>
                </a:lnTo>
                <a:lnTo>
                  <a:pt x="398415" y="456869"/>
                </a:lnTo>
                <a:lnTo>
                  <a:pt x="426531" y="383914"/>
                </a:lnTo>
                <a:lnTo>
                  <a:pt x="454731" y="329048"/>
                </a:lnTo>
                <a:lnTo>
                  <a:pt x="484177" y="286314"/>
                </a:lnTo>
                <a:lnTo>
                  <a:pt x="514394" y="254288"/>
                </a:lnTo>
                <a:lnTo>
                  <a:pt x="575247" y="216667"/>
                </a:lnTo>
                <a:lnTo>
                  <a:pt x="616848" y="206043"/>
                </a:lnTo>
                <a:lnTo>
                  <a:pt x="763679" y="206043"/>
                </a:lnTo>
                <a:lnTo>
                  <a:pt x="761101" y="172088"/>
                </a:lnTo>
                <a:lnTo>
                  <a:pt x="755693" y="132357"/>
                </a:lnTo>
                <a:lnTo>
                  <a:pt x="734450" y="86787"/>
                </a:lnTo>
                <a:lnTo>
                  <a:pt x="710586" y="68566"/>
                </a:lnTo>
                <a:lnTo>
                  <a:pt x="691793" y="59108"/>
                </a:lnTo>
                <a:close/>
              </a:path>
              <a:path w="767080" h="741680">
                <a:moveTo>
                  <a:pt x="614271" y="266981"/>
                </a:moveTo>
                <a:lnTo>
                  <a:pt x="571813" y="281775"/>
                </a:lnTo>
                <a:lnTo>
                  <a:pt x="510989" y="341048"/>
                </a:lnTo>
                <a:lnTo>
                  <a:pt x="478967" y="387704"/>
                </a:lnTo>
                <a:lnTo>
                  <a:pt x="448822" y="445822"/>
                </a:lnTo>
                <a:lnTo>
                  <a:pt x="447692" y="448335"/>
                </a:lnTo>
                <a:lnTo>
                  <a:pt x="449764" y="448335"/>
                </a:lnTo>
                <a:lnTo>
                  <a:pt x="494762" y="422134"/>
                </a:lnTo>
                <a:lnTo>
                  <a:pt x="538226" y="390363"/>
                </a:lnTo>
                <a:lnTo>
                  <a:pt x="577215" y="356314"/>
                </a:lnTo>
                <a:lnTo>
                  <a:pt x="607614" y="323810"/>
                </a:lnTo>
                <a:lnTo>
                  <a:pt x="628119" y="273737"/>
                </a:lnTo>
                <a:lnTo>
                  <a:pt x="614271" y="266981"/>
                </a:lnTo>
                <a:close/>
              </a:path>
              <a:path w="767080" h="741680">
                <a:moveTo>
                  <a:pt x="256634" y="131488"/>
                </a:moveTo>
                <a:lnTo>
                  <a:pt x="239243" y="144182"/>
                </a:lnTo>
                <a:lnTo>
                  <a:pt x="230603" y="172088"/>
                </a:lnTo>
                <a:lnTo>
                  <a:pt x="229363" y="202762"/>
                </a:lnTo>
                <a:lnTo>
                  <a:pt x="235128" y="240514"/>
                </a:lnTo>
                <a:lnTo>
                  <a:pt x="248166" y="283190"/>
                </a:lnTo>
                <a:lnTo>
                  <a:pt x="269685" y="330205"/>
                </a:lnTo>
                <a:lnTo>
                  <a:pt x="300895" y="380971"/>
                </a:lnTo>
                <a:lnTo>
                  <a:pt x="343003" y="434901"/>
                </a:lnTo>
                <a:lnTo>
                  <a:pt x="343841" y="435310"/>
                </a:lnTo>
                <a:lnTo>
                  <a:pt x="345087" y="435310"/>
                </a:lnTo>
                <a:lnTo>
                  <a:pt x="345640" y="434901"/>
                </a:lnTo>
                <a:lnTo>
                  <a:pt x="346071" y="434200"/>
                </a:lnTo>
                <a:lnTo>
                  <a:pt x="350585" y="369667"/>
                </a:lnTo>
                <a:lnTo>
                  <a:pt x="350661" y="368570"/>
                </a:lnTo>
                <a:lnTo>
                  <a:pt x="347021" y="308128"/>
                </a:lnTo>
                <a:lnTo>
                  <a:pt x="336849" y="254288"/>
                </a:lnTo>
                <a:lnTo>
                  <a:pt x="321939" y="208745"/>
                </a:lnTo>
                <a:lnTo>
                  <a:pt x="303729" y="172088"/>
                </a:lnTo>
                <a:lnTo>
                  <a:pt x="256634" y="131488"/>
                </a:lnTo>
                <a:close/>
              </a:path>
            </a:pathLst>
          </a:custGeom>
          <a:solidFill>
            <a:srgbClr val="E63223"/>
          </a:solidFill>
        </p:spPr>
        <p:txBody>
          <a:bodyPr wrap="square" lIns="0" tIns="0" rIns="0" bIns="0" rtlCol="0"/>
          <a:lstStyle/>
          <a:p>
            <a:endParaRPr/>
          </a:p>
        </p:txBody>
      </p:sp>
      <p:sp>
        <p:nvSpPr>
          <p:cNvPr id="7" name="Rectangle 6">
            <a:extLst>
              <a:ext uri="{FF2B5EF4-FFF2-40B4-BE49-F238E27FC236}">
                <a16:creationId xmlns:a16="http://schemas.microsoft.com/office/drawing/2014/main" id="{0040AD64-F4D5-4D39-A22C-F44B7D39505A}"/>
              </a:ext>
            </a:extLst>
          </p:cNvPr>
          <p:cNvSpPr/>
          <p:nvPr/>
        </p:nvSpPr>
        <p:spPr>
          <a:xfrm>
            <a:off x="19975291" y="1628125"/>
            <a:ext cx="3974592" cy="1115568"/>
          </a:xfrm>
          <a:prstGeom prst="rect">
            <a:avLst/>
          </a:prstGeom>
        </p:spPr>
        <p:txBody>
          <a:bodyPr lIns="0" tIns="0" rIns="0" bIns="0">
            <a:noAutofit/>
          </a:bodyPr>
          <a:lstStyle/>
          <a:p>
            <a:pPr marL="2057400" indent="-2057400" algn="l" rtl="0">
              <a:spcBef>
                <a:spcPct val="0"/>
              </a:spcBef>
              <a:spcAft>
                <a:spcPct val="0"/>
              </a:spcAft>
            </a:pPr>
            <a:r>
              <a:rPr lang="nl-nl" sz="6000" b="1" i="0" u="none" kern="0" baseline="0">
                <a:solidFill>
                  <a:srgbClr val="695C53"/>
                </a:solidFill>
                <a:latin typeface="Times New Roman" panose="02020603050405020304" pitchFamily="18" charset="0"/>
                <a:ea typeface="Times New Roman" panose="02020603050405020304" pitchFamily="18" charset="0"/>
                <a:cs typeface="Times New Roman" panose="02020603050405020304" pitchFamily="18" charset="0"/>
              </a:rPr>
              <a:t>Intersnack</a:t>
            </a:r>
            <a:endParaRPr lang="nl-nl" sz="2800" kern="0" dirty="0">
              <a:solidFill>
                <a:srgbClr val="695C53"/>
              </a:solidFill>
              <a:latin typeface="Arial"/>
            </a:endParaRPr>
          </a:p>
        </p:txBody>
      </p:sp>
      <p:sp>
        <p:nvSpPr>
          <p:cNvPr id="8" name="object 4">
            <a:extLst>
              <a:ext uri="{FF2B5EF4-FFF2-40B4-BE49-F238E27FC236}">
                <a16:creationId xmlns:a16="http://schemas.microsoft.com/office/drawing/2014/main" id="{BCFCAABF-ED15-46A6-AEDA-B4BD22DACD5A}"/>
              </a:ext>
            </a:extLst>
          </p:cNvPr>
          <p:cNvSpPr/>
          <p:nvPr/>
        </p:nvSpPr>
        <p:spPr>
          <a:xfrm>
            <a:off x="22104984" y="900064"/>
            <a:ext cx="930316" cy="899511"/>
          </a:xfrm>
          <a:custGeom>
            <a:avLst/>
            <a:gdLst/>
            <a:ahLst/>
            <a:cxnLst/>
            <a:rect l="l" t="t" r="r" b="b"/>
            <a:pathLst>
              <a:path w="767080" h="741680">
                <a:moveTo>
                  <a:pt x="321541" y="0"/>
                </a:moveTo>
                <a:lnTo>
                  <a:pt x="266416" y="1930"/>
                </a:lnTo>
                <a:lnTo>
                  <a:pt x="213909" y="6383"/>
                </a:lnTo>
                <a:lnTo>
                  <a:pt x="165237" y="13416"/>
                </a:lnTo>
                <a:lnTo>
                  <a:pt x="121619" y="23085"/>
                </a:lnTo>
                <a:lnTo>
                  <a:pt x="84273" y="35447"/>
                </a:lnTo>
                <a:lnTo>
                  <a:pt x="33222" y="68566"/>
                </a:lnTo>
                <a:lnTo>
                  <a:pt x="14238" y="127369"/>
                </a:lnTo>
                <a:lnTo>
                  <a:pt x="8137" y="174370"/>
                </a:lnTo>
                <a:lnTo>
                  <a:pt x="3822" y="226778"/>
                </a:lnTo>
                <a:lnTo>
                  <a:pt x="3704" y="228204"/>
                </a:lnTo>
                <a:lnTo>
                  <a:pt x="923" y="286314"/>
                </a:lnTo>
                <a:lnTo>
                  <a:pt x="58" y="329048"/>
                </a:lnTo>
                <a:lnTo>
                  <a:pt x="0" y="410128"/>
                </a:lnTo>
                <a:lnTo>
                  <a:pt x="1073" y="445822"/>
                </a:lnTo>
                <a:lnTo>
                  <a:pt x="1149" y="448335"/>
                </a:lnTo>
                <a:lnTo>
                  <a:pt x="1269" y="452335"/>
                </a:lnTo>
                <a:lnTo>
                  <a:pt x="1333" y="454482"/>
                </a:lnTo>
                <a:lnTo>
                  <a:pt x="1405" y="456869"/>
                </a:lnTo>
                <a:lnTo>
                  <a:pt x="1488" y="459621"/>
                </a:lnTo>
                <a:lnTo>
                  <a:pt x="1584" y="462799"/>
                </a:lnTo>
                <a:lnTo>
                  <a:pt x="1661" y="465376"/>
                </a:lnTo>
                <a:lnTo>
                  <a:pt x="1757" y="468551"/>
                </a:lnTo>
                <a:lnTo>
                  <a:pt x="1822" y="470718"/>
                </a:lnTo>
                <a:lnTo>
                  <a:pt x="4638" y="519763"/>
                </a:lnTo>
                <a:lnTo>
                  <a:pt x="4711" y="521035"/>
                </a:lnTo>
                <a:lnTo>
                  <a:pt x="4791" y="522437"/>
                </a:lnTo>
                <a:lnTo>
                  <a:pt x="4867" y="523750"/>
                </a:lnTo>
                <a:lnTo>
                  <a:pt x="4983" y="525782"/>
                </a:lnTo>
                <a:lnTo>
                  <a:pt x="5102" y="527852"/>
                </a:lnTo>
                <a:lnTo>
                  <a:pt x="9799" y="579475"/>
                </a:lnTo>
                <a:lnTo>
                  <a:pt x="15871" y="623527"/>
                </a:lnTo>
                <a:lnTo>
                  <a:pt x="46551" y="696748"/>
                </a:lnTo>
                <a:lnTo>
                  <a:pt x="86410" y="722482"/>
                </a:lnTo>
                <a:lnTo>
                  <a:pt x="136249" y="736865"/>
                </a:lnTo>
                <a:lnTo>
                  <a:pt x="189466" y="741611"/>
                </a:lnTo>
                <a:lnTo>
                  <a:pt x="239460" y="738433"/>
                </a:lnTo>
                <a:lnTo>
                  <a:pt x="279629" y="729043"/>
                </a:lnTo>
                <a:lnTo>
                  <a:pt x="320241" y="681286"/>
                </a:lnTo>
                <a:lnTo>
                  <a:pt x="330649" y="633306"/>
                </a:lnTo>
                <a:lnTo>
                  <a:pt x="332381" y="593724"/>
                </a:lnTo>
                <a:lnTo>
                  <a:pt x="160119" y="593724"/>
                </a:lnTo>
                <a:lnTo>
                  <a:pt x="146006" y="592884"/>
                </a:lnTo>
                <a:lnTo>
                  <a:pt x="106298" y="580101"/>
                </a:lnTo>
                <a:lnTo>
                  <a:pt x="74595" y="546238"/>
                </a:lnTo>
                <a:lnTo>
                  <a:pt x="68251" y="523750"/>
                </a:lnTo>
                <a:lnTo>
                  <a:pt x="69357" y="499957"/>
                </a:lnTo>
                <a:lnTo>
                  <a:pt x="84848" y="468551"/>
                </a:lnTo>
                <a:lnTo>
                  <a:pt x="111467" y="446860"/>
                </a:lnTo>
                <a:lnTo>
                  <a:pt x="142926" y="433630"/>
                </a:lnTo>
                <a:lnTo>
                  <a:pt x="172935" y="427603"/>
                </a:lnTo>
                <a:lnTo>
                  <a:pt x="277215" y="427603"/>
                </a:lnTo>
                <a:lnTo>
                  <a:pt x="272988" y="423459"/>
                </a:lnTo>
                <a:lnTo>
                  <a:pt x="235056" y="371668"/>
                </a:lnTo>
                <a:lnTo>
                  <a:pt x="207968" y="319745"/>
                </a:lnTo>
                <a:lnTo>
                  <a:pt x="190251" y="270080"/>
                </a:lnTo>
                <a:lnTo>
                  <a:pt x="180437" y="225061"/>
                </a:lnTo>
                <a:lnTo>
                  <a:pt x="177054" y="187076"/>
                </a:lnTo>
                <a:lnTo>
                  <a:pt x="178631" y="158512"/>
                </a:lnTo>
                <a:lnTo>
                  <a:pt x="190883" y="112737"/>
                </a:lnTo>
                <a:lnTo>
                  <a:pt x="210222" y="80901"/>
                </a:lnTo>
                <a:lnTo>
                  <a:pt x="234957" y="63019"/>
                </a:lnTo>
                <a:lnTo>
                  <a:pt x="263398" y="59108"/>
                </a:lnTo>
                <a:lnTo>
                  <a:pt x="691793" y="59108"/>
                </a:lnTo>
                <a:lnTo>
                  <a:pt x="678376" y="52357"/>
                </a:lnTo>
                <a:lnTo>
                  <a:pt x="639038" y="38217"/>
                </a:lnTo>
                <a:lnTo>
                  <a:pt x="593790" y="26202"/>
                </a:lnTo>
                <a:lnTo>
                  <a:pt x="543851" y="16370"/>
                </a:lnTo>
                <a:lnTo>
                  <a:pt x="490438" y="8777"/>
                </a:lnTo>
                <a:lnTo>
                  <a:pt x="434770" y="3480"/>
                </a:lnTo>
                <a:lnTo>
                  <a:pt x="378065" y="535"/>
                </a:lnTo>
                <a:lnTo>
                  <a:pt x="321541" y="0"/>
                </a:lnTo>
                <a:close/>
              </a:path>
              <a:path w="767080" h="741680">
                <a:moveTo>
                  <a:pt x="428173" y="544709"/>
                </a:moveTo>
                <a:lnTo>
                  <a:pt x="424948" y="545547"/>
                </a:lnTo>
                <a:lnTo>
                  <a:pt x="424312" y="547219"/>
                </a:lnTo>
                <a:lnTo>
                  <a:pt x="415312" y="590348"/>
                </a:lnTo>
                <a:lnTo>
                  <a:pt x="415038" y="591747"/>
                </a:lnTo>
                <a:lnTo>
                  <a:pt x="419023" y="643498"/>
                </a:lnTo>
                <a:lnTo>
                  <a:pt x="434253" y="689964"/>
                </a:lnTo>
                <a:lnTo>
                  <a:pt x="458696" y="718432"/>
                </a:lnTo>
                <a:lnTo>
                  <a:pt x="491890" y="729623"/>
                </a:lnTo>
                <a:lnTo>
                  <a:pt x="536148" y="734975"/>
                </a:lnTo>
                <a:lnTo>
                  <a:pt x="586215" y="733980"/>
                </a:lnTo>
                <a:lnTo>
                  <a:pt x="636838" y="726133"/>
                </a:lnTo>
                <a:lnTo>
                  <a:pt x="682761" y="710927"/>
                </a:lnTo>
                <a:lnTo>
                  <a:pt x="718731" y="687855"/>
                </a:lnTo>
                <a:lnTo>
                  <a:pt x="747699" y="622055"/>
                </a:lnTo>
                <a:lnTo>
                  <a:pt x="750041" y="606418"/>
                </a:lnTo>
                <a:lnTo>
                  <a:pt x="570591" y="606418"/>
                </a:lnTo>
                <a:lnTo>
                  <a:pt x="530407" y="605616"/>
                </a:lnTo>
                <a:lnTo>
                  <a:pt x="483179" y="586963"/>
                </a:lnTo>
                <a:lnTo>
                  <a:pt x="430048" y="546238"/>
                </a:lnTo>
                <a:lnTo>
                  <a:pt x="428173" y="544709"/>
                </a:lnTo>
                <a:close/>
              </a:path>
              <a:path w="767080" h="741680">
                <a:moveTo>
                  <a:pt x="762694" y="480574"/>
                </a:moveTo>
                <a:lnTo>
                  <a:pt x="564832" y="480574"/>
                </a:lnTo>
                <a:lnTo>
                  <a:pt x="612990" y="488367"/>
                </a:lnTo>
                <a:lnTo>
                  <a:pt x="638104" y="515527"/>
                </a:lnTo>
                <a:lnTo>
                  <a:pt x="638004" y="520166"/>
                </a:lnTo>
                <a:lnTo>
                  <a:pt x="637882" y="525782"/>
                </a:lnTo>
                <a:lnTo>
                  <a:pt x="637781" y="530440"/>
                </a:lnTo>
                <a:lnTo>
                  <a:pt x="637681" y="535013"/>
                </a:lnTo>
                <a:lnTo>
                  <a:pt x="637561" y="540547"/>
                </a:lnTo>
                <a:lnTo>
                  <a:pt x="637488" y="543923"/>
                </a:lnTo>
                <a:lnTo>
                  <a:pt x="625271" y="571350"/>
                </a:lnTo>
                <a:lnTo>
                  <a:pt x="602592" y="593589"/>
                </a:lnTo>
                <a:lnTo>
                  <a:pt x="570591" y="606418"/>
                </a:lnTo>
                <a:lnTo>
                  <a:pt x="750041" y="606418"/>
                </a:lnTo>
                <a:lnTo>
                  <a:pt x="754515" y="576549"/>
                </a:lnTo>
                <a:lnTo>
                  <a:pt x="759797" y="523750"/>
                </a:lnTo>
                <a:lnTo>
                  <a:pt x="759924" y="522437"/>
                </a:lnTo>
                <a:lnTo>
                  <a:pt x="762694" y="480574"/>
                </a:lnTo>
                <a:close/>
              </a:path>
              <a:path w="767080" h="741680">
                <a:moveTo>
                  <a:pt x="323266" y="541160"/>
                </a:moveTo>
                <a:lnTo>
                  <a:pt x="320051" y="542689"/>
                </a:lnTo>
                <a:lnTo>
                  <a:pt x="268940" y="568655"/>
                </a:lnTo>
                <a:lnTo>
                  <a:pt x="223256" y="584199"/>
                </a:lnTo>
                <a:lnTo>
                  <a:pt x="185986" y="591747"/>
                </a:lnTo>
                <a:lnTo>
                  <a:pt x="160119" y="593724"/>
                </a:lnTo>
                <a:lnTo>
                  <a:pt x="332381" y="593724"/>
                </a:lnTo>
                <a:lnTo>
                  <a:pt x="332676" y="586963"/>
                </a:lnTo>
                <a:lnTo>
                  <a:pt x="332797" y="584199"/>
                </a:lnTo>
                <a:lnTo>
                  <a:pt x="332836" y="583304"/>
                </a:lnTo>
                <a:lnTo>
                  <a:pt x="325154" y="543923"/>
                </a:lnTo>
                <a:lnTo>
                  <a:pt x="325046" y="543369"/>
                </a:lnTo>
                <a:lnTo>
                  <a:pt x="324306" y="542689"/>
                </a:lnTo>
                <a:lnTo>
                  <a:pt x="323266" y="541160"/>
                </a:lnTo>
                <a:close/>
              </a:path>
              <a:path w="767080" h="741680">
                <a:moveTo>
                  <a:pt x="511901" y="515145"/>
                </a:moveTo>
                <a:lnTo>
                  <a:pt x="466240" y="520166"/>
                </a:lnTo>
                <a:lnTo>
                  <a:pt x="465502" y="520166"/>
                </a:lnTo>
                <a:lnTo>
                  <a:pt x="464424" y="521035"/>
                </a:lnTo>
                <a:lnTo>
                  <a:pt x="464329" y="522595"/>
                </a:lnTo>
                <a:lnTo>
                  <a:pt x="464476" y="522888"/>
                </a:lnTo>
                <a:lnTo>
                  <a:pt x="464591" y="523171"/>
                </a:lnTo>
                <a:lnTo>
                  <a:pt x="502389" y="557370"/>
                </a:lnTo>
                <a:lnTo>
                  <a:pt x="540006" y="566776"/>
                </a:lnTo>
                <a:lnTo>
                  <a:pt x="569423" y="557370"/>
                </a:lnTo>
                <a:lnTo>
                  <a:pt x="572465" y="552458"/>
                </a:lnTo>
                <a:lnTo>
                  <a:pt x="582996" y="535013"/>
                </a:lnTo>
                <a:lnTo>
                  <a:pt x="574746" y="522595"/>
                </a:lnTo>
                <a:lnTo>
                  <a:pt x="574641" y="522437"/>
                </a:lnTo>
                <a:lnTo>
                  <a:pt x="549394" y="515869"/>
                </a:lnTo>
                <a:lnTo>
                  <a:pt x="511901" y="515145"/>
                </a:lnTo>
                <a:close/>
              </a:path>
              <a:path w="767080" h="741680">
                <a:moveTo>
                  <a:pt x="203121" y="473250"/>
                </a:moveTo>
                <a:lnTo>
                  <a:pt x="194178" y="473250"/>
                </a:lnTo>
                <a:lnTo>
                  <a:pt x="185086" y="474084"/>
                </a:lnTo>
                <a:lnTo>
                  <a:pt x="174728" y="476314"/>
                </a:lnTo>
                <a:lnTo>
                  <a:pt x="174911" y="476314"/>
                </a:lnTo>
                <a:lnTo>
                  <a:pt x="165469" y="479554"/>
                </a:lnTo>
                <a:lnTo>
                  <a:pt x="136140" y="507747"/>
                </a:lnTo>
                <a:lnTo>
                  <a:pt x="135342" y="513743"/>
                </a:lnTo>
                <a:lnTo>
                  <a:pt x="135924" y="519763"/>
                </a:lnTo>
                <a:lnTo>
                  <a:pt x="177064" y="551340"/>
                </a:lnTo>
                <a:lnTo>
                  <a:pt x="193270" y="552458"/>
                </a:lnTo>
                <a:lnTo>
                  <a:pt x="197678" y="552322"/>
                </a:lnTo>
                <a:lnTo>
                  <a:pt x="235906" y="542215"/>
                </a:lnTo>
                <a:lnTo>
                  <a:pt x="285328" y="519763"/>
                </a:lnTo>
                <a:lnTo>
                  <a:pt x="299832" y="510522"/>
                </a:lnTo>
                <a:lnTo>
                  <a:pt x="296753" y="508868"/>
                </a:lnTo>
                <a:lnTo>
                  <a:pt x="281540" y="499619"/>
                </a:lnTo>
                <a:lnTo>
                  <a:pt x="246087" y="483088"/>
                </a:lnTo>
                <a:lnTo>
                  <a:pt x="211782" y="474084"/>
                </a:lnTo>
                <a:lnTo>
                  <a:pt x="212050" y="474084"/>
                </a:lnTo>
                <a:lnTo>
                  <a:pt x="203121" y="473250"/>
                </a:lnTo>
                <a:close/>
              </a:path>
              <a:path w="767080" h="741680">
                <a:moveTo>
                  <a:pt x="763679" y="206043"/>
                </a:moveTo>
                <a:lnTo>
                  <a:pt x="616848" y="206043"/>
                </a:lnTo>
                <a:lnTo>
                  <a:pt x="651407" y="208745"/>
                </a:lnTo>
                <a:lnTo>
                  <a:pt x="674778" y="226778"/>
                </a:lnTo>
                <a:lnTo>
                  <a:pt x="671370" y="316863"/>
                </a:lnTo>
                <a:lnTo>
                  <a:pt x="641323" y="369667"/>
                </a:lnTo>
                <a:lnTo>
                  <a:pt x="612761" y="400196"/>
                </a:lnTo>
                <a:lnTo>
                  <a:pt x="573139" y="430839"/>
                </a:lnTo>
                <a:lnTo>
                  <a:pt x="520931" y="459621"/>
                </a:lnTo>
                <a:lnTo>
                  <a:pt x="454612" y="484565"/>
                </a:lnTo>
                <a:lnTo>
                  <a:pt x="449576" y="486083"/>
                </a:lnTo>
                <a:lnTo>
                  <a:pt x="451178" y="490544"/>
                </a:lnTo>
                <a:lnTo>
                  <a:pt x="453042" y="494858"/>
                </a:lnTo>
                <a:lnTo>
                  <a:pt x="458518" y="492784"/>
                </a:lnTo>
                <a:lnTo>
                  <a:pt x="466539" y="491287"/>
                </a:lnTo>
                <a:lnTo>
                  <a:pt x="510418" y="484197"/>
                </a:lnTo>
                <a:lnTo>
                  <a:pt x="564832" y="480574"/>
                </a:lnTo>
                <a:lnTo>
                  <a:pt x="762694" y="480574"/>
                </a:lnTo>
                <a:lnTo>
                  <a:pt x="763871" y="462799"/>
                </a:lnTo>
                <a:lnTo>
                  <a:pt x="766262" y="402225"/>
                </a:lnTo>
                <a:lnTo>
                  <a:pt x="766353" y="399908"/>
                </a:lnTo>
                <a:lnTo>
                  <a:pt x="767029" y="356314"/>
                </a:lnTo>
                <a:lnTo>
                  <a:pt x="766978" y="296675"/>
                </a:lnTo>
                <a:lnTo>
                  <a:pt x="766857" y="283190"/>
                </a:lnTo>
                <a:lnTo>
                  <a:pt x="766788" y="275477"/>
                </a:lnTo>
                <a:lnTo>
                  <a:pt x="764684" y="219291"/>
                </a:lnTo>
                <a:lnTo>
                  <a:pt x="763679" y="206043"/>
                </a:lnTo>
                <a:close/>
              </a:path>
              <a:path w="767080" h="741680">
                <a:moveTo>
                  <a:pt x="277215" y="427603"/>
                </a:moveTo>
                <a:lnTo>
                  <a:pt x="172935" y="427603"/>
                </a:lnTo>
                <a:lnTo>
                  <a:pt x="224523" y="430839"/>
                </a:lnTo>
                <a:lnTo>
                  <a:pt x="267185" y="446300"/>
                </a:lnTo>
                <a:lnTo>
                  <a:pt x="298650" y="465376"/>
                </a:lnTo>
                <a:lnTo>
                  <a:pt x="316554" y="479423"/>
                </a:lnTo>
                <a:lnTo>
                  <a:pt x="321203" y="483350"/>
                </a:lnTo>
                <a:lnTo>
                  <a:pt x="326899" y="476314"/>
                </a:lnTo>
                <a:lnTo>
                  <a:pt x="277215" y="427603"/>
                </a:lnTo>
                <a:close/>
              </a:path>
              <a:path w="767080" h="741680">
                <a:moveTo>
                  <a:pt x="691793" y="59108"/>
                </a:moveTo>
                <a:lnTo>
                  <a:pt x="263398" y="59108"/>
                </a:lnTo>
                <a:lnTo>
                  <a:pt x="293854" y="69187"/>
                </a:lnTo>
                <a:lnTo>
                  <a:pt x="324635" y="93273"/>
                </a:lnTo>
                <a:lnTo>
                  <a:pt x="350953" y="127369"/>
                </a:lnTo>
                <a:lnTo>
                  <a:pt x="375351" y="171118"/>
                </a:lnTo>
                <a:lnTo>
                  <a:pt x="391791" y="214063"/>
                </a:lnTo>
                <a:lnTo>
                  <a:pt x="403067" y="259431"/>
                </a:lnTo>
                <a:lnTo>
                  <a:pt x="408794" y="305767"/>
                </a:lnTo>
                <a:lnTo>
                  <a:pt x="408919" y="354298"/>
                </a:lnTo>
                <a:lnTo>
                  <a:pt x="402890" y="402225"/>
                </a:lnTo>
                <a:lnTo>
                  <a:pt x="390489" y="449435"/>
                </a:lnTo>
                <a:lnTo>
                  <a:pt x="388782" y="454482"/>
                </a:lnTo>
                <a:lnTo>
                  <a:pt x="398415" y="456869"/>
                </a:lnTo>
                <a:lnTo>
                  <a:pt x="426531" y="383914"/>
                </a:lnTo>
                <a:lnTo>
                  <a:pt x="454731" y="329048"/>
                </a:lnTo>
                <a:lnTo>
                  <a:pt x="484177" y="286314"/>
                </a:lnTo>
                <a:lnTo>
                  <a:pt x="514394" y="254288"/>
                </a:lnTo>
                <a:lnTo>
                  <a:pt x="575247" y="216667"/>
                </a:lnTo>
                <a:lnTo>
                  <a:pt x="616848" y="206043"/>
                </a:lnTo>
                <a:lnTo>
                  <a:pt x="763679" y="206043"/>
                </a:lnTo>
                <a:lnTo>
                  <a:pt x="761101" y="172088"/>
                </a:lnTo>
                <a:lnTo>
                  <a:pt x="755693" y="132357"/>
                </a:lnTo>
                <a:lnTo>
                  <a:pt x="734450" y="86787"/>
                </a:lnTo>
                <a:lnTo>
                  <a:pt x="710586" y="68566"/>
                </a:lnTo>
                <a:lnTo>
                  <a:pt x="691793" y="59108"/>
                </a:lnTo>
                <a:close/>
              </a:path>
              <a:path w="767080" h="741680">
                <a:moveTo>
                  <a:pt x="614271" y="266981"/>
                </a:moveTo>
                <a:lnTo>
                  <a:pt x="571813" y="281775"/>
                </a:lnTo>
                <a:lnTo>
                  <a:pt x="510989" y="341048"/>
                </a:lnTo>
                <a:lnTo>
                  <a:pt x="478967" y="387704"/>
                </a:lnTo>
                <a:lnTo>
                  <a:pt x="448822" y="445822"/>
                </a:lnTo>
                <a:lnTo>
                  <a:pt x="447692" y="448335"/>
                </a:lnTo>
                <a:lnTo>
                  <a:pt x="449764" y="448335"/>
                </a:lnTo>
                <a:lnTo>
                  <a:pt x="494762" y="422134"/>
                </a:lnTo>
                <a:lnTo>
                  <a:pt x="538226" y="390363"/>
                </a:lnTo>
                <a:lnTo>
                  <a:pt x="577215" y="356314"/>
                </a:lnTo>
                <a:lnTo>
                  <a:pt x="607614" y="323810"/>
                </a:lnTo>
                <a:lnTo>
                  <a:pt x="628119" y="273737"/>
                </a:lnTo>
                <a:lnTo>
                  <a:pt x="614271" y="266981"/>
                </a:lnTo>
                <a:close/>
              </a:path>
              <a:path w="767080" h="741680">
                <a:moveTo>
                  <a:pt x="256634" y="131488"/>
                </a:moveTo>
                <a:lnTo>
                  <a:pt x="239243" y="144182"/>
                </a:lnTo>
                <a:lnTo>
                  <a:pt x="230603" y="172088"/>
                </a:lnTo>
                <a:lnTo>
                  <a:pt x="229363" y="202762"/>
                </a:lnTo>
                <a:lnTo>
                  <a:pt x="235128" y="240514"/>
                </a:lnTo>
                <a:lnTo>
                  <a:pt x="248166" y="283190"/>
                </a:lnTo>
                <a:lnTo>
                  <a:pt x="269685" y="330205"/>
                </a:lnTo>
                <a:lnTo>
                  <a:pt x="300895" y="380971"/>
                </a:lnTo>
                <a:lnTo>
                  <a:pt x="343003" y="434901"/>
                </a:lnTo>
                <a:lnTo>
                  <a:pt x="343841" y="435310"/>
                </a:lnTo>
                <a:lnTo>
                  <a:pt x="345087" y="435310"/>
                </a:lnTo>
                <a:lnTo>
                  <a:pt x="345640" y="434901"/>
                </a:lnTo>
                <a:lnTo>
                  <a:pt x="346071" y="434200"/>
                </a:lnTo>
                <a:lnTo>
                  <a:pt x="350585" y="369667"/>
                </a:lnTo>
                <a:lnTo>
                  <a:pt x="350661" y="368570"/>
                </a:lnTo>
                <a:lnTo>
                  <a:pt x="347021" y="308128"/>
                </a:lnTo>
                <a:lnTo>
                  <a:pt x="336849" y="254288"/>
                </a:lnTo>
                <a:lnTo>
                  <a:pt x="321939" y="208745"/>
                </a:lnTo>
                <a:lnTo>
                  <a:pt x="303729" y="172088"/>
                </a:lnTo>
                <a:lnTo>
                  <a:pt x="256634" y="131488"/>
                </a:lnTo>
                <a:close/>
              </a:path>
            </a:pathLst>
          </a:custGeom>
          <a:solidFill>
            <a:srgbClr val="E63223"/>
          </a:solidFill>
        </p:spPr>
        <p:txBody>
          <a:bodyPr wrap="square" lIns="0" tIns="0" rIns="0" bIns="0" rtlCol="0"/>
          <a:lstStyle/>
          <a:p>
            <a:endParaRPr/>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TotalTime>
  <Words>1425</Words>
  <Application>Microsoft Office PowerPoint</Application>
  <PresentationFormat>Custom</PresentationFormat>
  <Paragraphs>86</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Assistant to the Board</dc:creator>
  <cp:lastModifiedBy>Assistant to the Board</cp:lastModifiedBy>
  <cp:revision>18</cp:revision>
  <dcterms:modified xsi:type="dcterms:W3CDTF">2025-07-10T07:10:10Z</dcterms:modified>
</cp:coreProperties>
</file>